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Arimo" charset="1" panose="020B0604020202020204"/>
      <p:regular r:id="rId21"/>
    </p:embeddedFont>
    <p:embeddedFont>
      <p:font typeface="Arimo Bold" charset="1" panose="020B0704020202020204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notesMasters/notesMaster1.xml" Type="http://schemas.openxmlformats.org/officeDocument/2006/relationships/notesMaster"/><Relationship Id="rId19" Target="theme/theme2.xml" Type="http://schemas.openxmlformats.org/officeDocument/2006/relationships/theme"/><Relationship Id="rId2" Target="presProps.xml" Type="http://schemas.openxmlformats.org/officeDocument/2006/relationships/presProps"/><Relationship Id="rId20" Target="notesSlides/notesSlide1.xml" Type="http://schemas.openxmlformats.org/officeDocument/2006/relationships/notesSlide"/><Relationship Id="rId21" Target="fonts/font21.fntdata" Type="http://schemas.openxmlformats.org/officeDocument/2006/relationships/font"/><Relationship Id="rId22" Target="notesSlides/notesSlide2.xml" Type="http://schemas.openxmlformats.org/officeDocument/2006/relationships/notesSlide"/><Relationship Id="rId23" Target="notesSlides/notesSlide3.xml" Type="http://schemas.openxmlformats.org/officeDocument/2006/relationships/notesSlide"/><Relationship Id="rId24" Target="notesSlides/notesSlide4.xml" Type="http://schemas.openxmlformats.org/officeDocument/2006/relationships/notesSlide"/><Relationship Id="rId25" Target="notesSlides/notesSlide5.xml" Type="http://schemas.openxmlformats.org/officeDocument/2006/relationships/notesSlide"/><Relationship Id="rId26" Target="notesSlides/notesSlide6.xml" Type="http://schemas.openxmlformats.org/officeDocument/2006/relationships/notesSlide"/><Relationship Id="rId27" Target="notesSlides/notesSlide7.xml" Type="http://schemas.openxmlformats.org/officeDocument/2006/relationships/notesSlide"/><Relationship Id="rId28" Target="notesSlides/notesSlide8.xml" Type="http://schemas.openxmlformats.org/officeDocument/2006/relationships/notesSlide"/><Relationship Id="rId29" Target="notesSlides/notesSlide9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10.xml" Type="http://schemas.openxmlformats.org/officeDocument/2006/relationships/notesSlide"/><Relationship Id="rId31" Target="notesSlides/notesSlide11.xml" Type="http://schemas.openxmlformats.org/officeDocument/2006/relationships/notesSlide"/><Relationship Id="rId32" Target="fonts/font32.fntdata" Type="http://schemas.openxmlformats.org/officeDocument/2006/relationships/font"/><Relationship Id="rId33" Target="notesSlides/notesSlide12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53.svg" Type="http://schemas.openxmlformats.org/officeDocument/2006/relationships/image"/><Relationship Id="rId2" Target="../notesSlides/notesSlide10.xml" Type="http://schemas.openxmlformats.org/officeDocument/2006/relationships/notesSlid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50.png" Type="http://schemas.openxmlformats.org/officeDocument/2006/relationships/image"/><Relationship Id="rId9" Target="../media/image51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54.png" Type="http://schemas.openxmlformats.org/officeDocument/2006/relationships/image"/><Relationship Id="rId4" Target="../media/image55.svg" Type="http://schemas.openxmlformats.org/officeDocument/2006/relationships/image"/><Relationship Id="rId5" Target="https://bit.ly/3A1uf1Q" TargetMode="External" Type="http://schemas.openxmlformats.org/officeDocument/2006/relationships/hyperlink"/><Relationship Id="rId6" Target="http://bit.ly/2TyoMsr" TargetMode="External" Type="http://schemas.openxmlformats.org/officeDocument/2006/relationships/hyperlink"/><Relationship Id="rId7" Target="http://bit.ly/2TtBDfr" TargetMode="External" Type="http://schemas.openxmlformats.org/officeDocument/2006/relationships/hyperlink"/><Relationship Id="rId8" Target="../media/image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www.freepik.com/free-photo/laboratory-team-working-together_13698330.htm/?utm_source=slidesgo_template&amp;utm_medium=referral-link&amp;utm_campaign=sg_resources&amp;utm_content=freepik" TargetMode="External" Type="http://schemas.openxmlformats.org/officeDocument/2006/relationships/hyperlink"/><Relationship Id="rId2" Target="../notesSlides/notesSlide12.xml" Type="http://schemas.openxmlformats.org/officeDocument/2006/relationships/notesSlide"/><Relationship Id="rId3" Target="../media/image56.png" Type="http://schemas.openxmlformats.org/officeDocument/2006/relationships/image"/><Relationship Id="rId4" Target="../media/image57.svg" Type="http://schemas.openxmlformats.org/officeDocument/2006/relationships/image"/><Relationship Id="rId5" Target="../media/image58.png" Type="http://schemas.openxmlformats.org/officeDocument/2006/relationships/image"/><Relationship Id="rId6" Target="https://www.freepik.com/free-photo/laboratory-team-working-together_13698330.htm/?utm_source=slidesgo_template&amp;utm_medium=referral-link&amp;utm_campaign=sg_resources&amp;utm_content=freepik" TargetMode="External" Type="http://schemas.openxmlformats.org/officeDocument/2006/relationships/hyperlink"/><Relationship Id="rId7" Target="https://www.freepik.com/free-photo/laboratory-team-working-together_13698330.htm/?utm_source=slidesgo_template&amp;utm_medium=referral-link&amp;utm_campaign=sg_resources&amp;utm_content=freepik" TargetMode="External" Type="http://schemas.openxmlformats.org/officeDocument/2006/relationships/hyperlink"/><Relationship Id="rId8" Target="https://www.freepik.com/free-photo/laboratory-team-working-together_13698330.htm/?utm_source=slidesgo_template&amp;utm_medium=referral-link&amp;utm_campaign=sg_resources&amp;utm_content=freepik" TargetMode="External" Type="http://schemas.openxmlformats.org/officeDocument/2006/relationships/hyperlink"/><Relationship Id="rId9" Target="https://www.freepik.com/free-photo/laboratory-team-working-together_13698330.htm/?utm_source=slidesgo_template&amp;utm_medium=referral-link&amp;utm_campaign=sg_resources&amp;utm_content=freepik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2" Target="../notesSlides/notesSlide4.xml" Type="http://schemas.openxmlformats.org/officeDocument/2006/relationships/notesSlid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9.png" Type="http://schemas.openxmlformats.org/officeDocument/2006/relationships/image"/><Relationship Id="rId6" Target="../media/image2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svg" Type="http://schemas.openxmlformats.org/officeDocument/2006/relationships/image"/><Relationship Id="rId2" Target="../notesSlides/notesSlide8.xml" Type="http://schemas.openxmlformats.org/officeDocument/2006/relationships/notesSlid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svg" Type="http://schemas.openxmlformats.org/officeDocument/2006/relationships/image"/><Relationship Id="rId12" Target="../media/image44.png" Type="http://schemas.openxmlformats.org/officeDocument/2006/relationships/image"/><Relationship Id="rId13" Target="../media/image45.svg" Type="http://schemas.openxmlformats.org/officeDocument/2006/relationships/image"/><Relationship Id="rId14" Target="../media/image46.png" Type="http://schemas.openxmlformats.org/officeDocument/2006/relationships/image"/><Relationship Id="rId15" Target="../media/image47.svg" Type="http://schemas.openxmlformats.org/officeDocument/2006/relationships/image"/><Relationship Id="rId2" Target="../notesSlides/notesSlide9.xml" Type="http://schemas.openxmlformats.org/officeDocument/2006/relationships/notesSlid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7728" y="249018"/>
            <a:ext cx="4585682" cy="9822316"/>
          </a:xfrm>
          <a:custGeom>
            <a:avLst/>
            <a:gdLst/>
            <a:ahLst/>
            <a:cxnLst/>
            <a:rect r="r" b="b" t="t" l="l"/>
            <a:pathLst>
              <a:path h="9822316" w="4585682">
                <a:moveTo>
                  <a:pt x="0" y="0"/>
                </a:moveTo>
                <a:lnTo>
                  <a:pt x="4585682" y="0"/>
                </a:lnTo>
                <a:lnTo>
                  <a:pt x="4585682" y="9822316"/>
                </a:lnTo>
                <a:lnTo>
                  <a:pt x="0" y="98223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336426">
            <a:off x="8150898" y="-1145602"/>
            <a:ext cx="14276052" cy="14820852"/>
          </a:xfrm>
          <a:custGeom>
            <a:avLst/>
            <a:gdLst/>
            <a:ahLst/>
            <a:cxnLst/>
            <a:rect r="r" b="b" t="t" l="l"/>
            <a:pathLst>
              <a:path h="14820852" w="14276052">
                <a:moveTo>
                  <a:pt x="14276052" y="0"/>
                </a:moveTo>
                <a:lnTo>
                  <a:pt x="0" y="0"/>
                </a:lnTo>
                <a:lnTo>
                  <a:pt x="0" y="14820852"/>
                </a:lnTo>
                <a:lnTo>
                  <a:pt x="14276052" y="14820852"/>
                </a:lnTo>
                <a:lnTo>
                  <a:pt x="14276052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21625" y="3185655"/>
            <a:ext cx="14901575" cy="2827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43"/>
              </a:lnSpc>
            </a:pPr>
            <a:r>
              <a:rPr lang="en-US" sz="6799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A high-coverage Neandertal genome</a:t>
            </a:r>
          </a:p>
          <a:p>
            <a:pPr algn="l">
              <a:lnSpc>
                <a:spcPts val="7343"/>
              </a:lnSpc>
            </a:pPr>
            <a:r>
              <a:rPr lang="en-US" sz="6799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from Vindija Cave in Croatia*</a:t>
            </a:r>
          </a:p>
          <a:p>
            <a:pPr algn="l">
              <a:lnSpc>
                <a:spcPts val="7343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521625" y="2453391"/>
            <a:ext cx="990555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CS481 Homework Assignment #5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305600" y="449550"/>
            <a:ext cx="117600" cy="117600"/>
            <a:chOff x="0" y="0"/>
            <a:chExt cx="156800" cy="156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6718" cy="156718"/>
            </a:xfrm>
            <a:custGeom>
              <a:avLst/>
              <a:gdLst/>
              <a:ahLst/>
              <a:cxnLst/>
              <a:rect r="r" b="b" t="t" l="l"/>
              <a:pathLst>
                <a:path h="156718" w="156718">
                  <a:moveTo>
                    <a:pt x="0" y="78359"/>
                  </a:moveTo>
                  <a:cubicBezTo>
                    <a:pt x="0" y="35052"/>
                    <a:pt x="35052" y="0"/>
                    <a:pt x="78359" y="0"/>
                  </a:cubicBezTo>
                  <a:cubicBezTo>
                    <a:pt x="121666" y="0"/>
                    <a:pt x="156718" y="35052"/>
                    <a:pt x="156718" y="78359"/>
                  </a:cubicBezTo>
                  <a:cubicBezTo>
                    <a:pt x="156718" y="121666"/>
                    <a:pt x="121666" y="156718"/>
                    <a:pt x="78359" y="156718"/>
                  </a:cubicBezTo>
                  <a:cubicBezTo>
                    <a:pt x="35052" y="156718"/>
                    <a:pt x="0" y="121666"/>
                    <a:pt x="0" y="78359"/>
                  </a:cubicBezTo>
                  <a:close/>
                </a:path>
              </a:pathLst>
            </a:custGeom>
            <a:solidFill>
              <a:srgbClr val="FEA4FD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521625" y="1881891"/>
            <a:ext cx="990555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Bilkent University Spring 2025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21625" y="6395702"/>
            <a:ext cx="9905550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Deniz Tuna ONGUNER</a:t>
            </a:r>
          </a:p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22001788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21625" y="8867775"/>
            <a:ext cx="10718575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1600">
                <a:solidFill>
                  <a:srgbClr val="667E92"/>
                </a:solidFill>
                <a:latin typeface="Arimo"/>
                <a:ea typeface="Arimo"/>
                <a:cs typeface="Arimo"/>
                <a:sym typeface="Arimo"/>
              </a:rPr>
              <a:t>*Prüfer, Kay, et al. “A high-coverage Neandertal genome from Vindija Cave in Croatia.” Science, vol. 358, no. 6363, 3</a:t>
            </a:r>
          </a:p>
          <a:p>
            <a:pPr algn="l">
              <a:lnSpc>
                <a:spcPts val="1920"/>
              </a:lnSpc>
            </a:pPr>
            <a:r>
              <a:rPr lang="en-US" sz="1600">
                <a:solidFill>
                  <a:srgbClr val="667E92"/>
                </a:solidFill>
                <a:latin typeface="Arimo"/>
                <a:ea typeface="Arimo"/>
                <a:cs typeface="Arimo"/>
                <a:sym typeface="Arimo"/>
              </a:rPr>
              <a:t>             Nov. 2017, pp. 655–658, https://doi.org/10.1126/science.aao1887.</a:t>
            </a:r>
          </a:p>
          <a:p>
            <a:pPr algn="l">
              <a:lnSpc>
                <a:spcPts val="2160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699696">
            <a:off x="14632518" y="-1046854"/>
            <a:ext cx="8040504" cy="8338212"/>
          </a:xfrm>
          <a:custGeom>
            <a:avLst/>
            <a:gdLst/>
            <a:ahLst/>
            <a:cxnLst/>
            <a:rect r="r" b="b" t="t" l="l"/>
            <a:pathLst>
              <a:path h="8338212" w="8040504">
                <a:moveTo>
                  <a:pt x="0" y="0"/>
                </a:moveTo>
                <a:lnTo>
                  <a:pt x="8040504" y="0"/>
                </a:lnTo>
                <a:lnTo>
                  <a:pt x="8040504" y="8338212"/>
                </a:lnTo>
                <a:lnTo>
                  <a:pt x="0" y="83382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" t="0" r="-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9578" y="709168"/>
            <a:ext cx="13279237" cy="9276962"/>
          </a:xfrm>
          <a:custGeom>
            <a:avLst/>
            <a:gdLst/>
            <a:ahLst/>
            <a:cxnLst/>
            <a:rect r="r" b="b" t="t" l="l"/>
            <a:pathLst>
              <a:path h="9276962" w="13279237">
                <a:moveTo>
                  <a:pt x="0" y="0"/>
                </a:moveTo>
                <a:lnTo>
                  <a:pt x="13279237" y="0"/>
                </a:lnTo>
                <a:lnTo>
                  <a:pt x="13279237" y="9276962"/>
                </a:lnTo>
                <a:lnTo>
                  <a:pt x="0" y="92769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1425" y="952900"/>
            <a:ext cx="1522515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Scientific Impact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31475" y="5124450"/>
            <a:ext cx="4428150" cy="230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0"/>
              </a:lnSpc>
            </a:pPr>
            <a:r>
              <a:rPr lang="en-US" sz="3800">
                <a:solidFill>
                  <a:srgbClr val="584C89"/>
                </a:solidFill>
                <a:latin typeface="Arimo"/>
                <a:ea typeface="Arimo"/>
                <a:cs typeface="Arimo"/>
                <a:sym typeface="Arimo"/>
              </a:rPr>
              <a:t>Enabled later high‑c</a:t>
            </a:r>
            <a:r>
              <a:rPr lang="en-US" sz="3800">
                <a:solidFill>
                  <a:srgbClr val="584C89"/>
                </a:solidFill>
                <a:latin typeface="Arimo"/>
                <a:ea typeface="Arimo"/>
                <a:cs typeface="Arimo"/>
                <a:sym typeface="Arimo"/>
              </a:rPr>
              <a:t>overage genomes [2].</a:t>
            </a:r>
          </a:p>
          <a:p>
            <a:pPr algn="ctr">
              <a:lnSpc>
                <a:spcPts val="456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930550" y="5133975"/>
            <a:ext cx="4428150" cy="300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584C89"/>
                </a:solidFill>
                <a:latin typeface="Arimo"/>
                <a:ea typeface="Arimo"/>
                <a:cs typeface="Arimo"/>
                <a:sym typeface="Arimo"/>
              </a:rPr>
              <a:t>Core to Allen Ancient DNA Resource (AADR) [1].</a:t>
            </a:r>
          </a:p>
          <a:p>
            <a:pPr algn="ctr">
              <a:lnSpc>
                <a:spcPts val="48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329625" y="5133975"/>
            <a:ext cx="4428150" cy="300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584C89"/>
                </a:solidFill>
                <a:latin typeface="Arimo"/>
                <a:ea typeface="Arimo"/>
                <a:cs typeface="Arimo"/>
                <a:sym typeface="Arimo"/>
              </a:rPr>
              <a:t>Cited &gt;2300 times; key to adaptive‑introgression debates [1].</a:t>
            </a:r>
          </a:p>
          <a:p>
            <a:pPr algn="ctr">
              <a:lnSpc>
                <a:spcPts val="4800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13671360" y="2815737"/>
            <a:ext cx="1742100" cy="1742100"/>
            <a:chOff x="0" y="0"/>
            <a:chExt cx="2322800" cy="232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22830" cy="2322830"/>
            </a:xfrm>
            <a:custGeom>
              <a:avLst/>
              <a:gdLst/>
              <a:ahLst/>
              <a:cxnLst/>
              <a:rect r="r" b="b" t="t" l="l"/>
              <a:pathLst>
                <a:path h="2322830" w="2322830">
                  <a:moveTo>
                    <a:pt x="0" y="1161415"/>
                  </a:moveTo>
                  <a:cubicBezTo>
                    <a:pt x="0" y="519938"/>
                    <a:pt x="519938" y="0"/>
                    <a:pt x="1161415" y="0"/>
                  </a:cubicBezTo>
                  <a:lnTo>
                    <a:pt x="1161415" y="25400"/>
                  </a:lnTo>
                  <a:lnTo>
                    <a:pt x="1161415" y="0"/>
                  </a:lnTo>
                  <a:cubicBezTo>
                    <a:pt x="1802892" y="0"/>
                    <a:pt x="2322830" y="519938"/>
                    <a:pt x="2322830" y="1161415"/>
                  </a:cubicBezTo>
                  <a:lnTo>
                    <a:pt x="2297430" y="1161415"/>
                  </a:lnTo>
                  <a:lnTo>
                    <a:pt x="2322830" y="1161415"/>
                  </a:lnTo>
                  <a:cubicBezTo>
                    <a:pt x="2322830" y="1802892"/>
                    <a:pt x="1802892" y="2322830"/>
                    <a:pt x="1161415" y="2322830"/>
                  </a:cubicBezTo>
                  <a:lnTo>
                    <a:pt x="1161415" y="2297430"/>
                  </a:lnTo>
                  <a:lnTo>
                    <a:pt x="1161415" y="2322830"/>
                  </a:lnTo>
                  <a:cubicBezTo>
                    <a:pt x="519938" y="2322830"/>
                    <a:pt x="0" y="1802765"/>
                    <a:pt x="0" y="1161415"/>
                  </a:cubicBezTo>
                  <a:lnTo>
                    <a:pt x="25400" y="1161415"/>
                  </a:lnTo>
                  <a:lnTo>
                    <a:pt x="50800" y="1161415"/>
                  </a:lnTo>
                  <a:lnTo>
                    <a:pt x="25400" y="1161415"/>
                  </a:lnTo>
                  <a:lnTo>
                    <a:pt x="0" y="1161415"/>
                  </a:lnTo>
                  <a:moveTo>
                    <a:pt x="50800" y="1161415"/>
                  </a:moveTo>
                  <a:cubicBezTo>
                    <a:pt x="50800" y="1175385"/>
                    <a:pt x="39370" y="1186815"/>
                    <a:pt x="25400" y="1186815"/>
                  </a:cubicBezTo>
                  <a:cubicBezTo>
                    <a:pt x="11430" y="1186815"/>
                    <a:pt x="0" y="1175385"/>
                    <a:pt x="0" y="1161415"/>
                  </a:cubicBezTo>
                  <a:cubicBezTo>
                    <a:pt x="0" y="1147445"/>
                    <a:pt x="11430" y="1136015"/>
                    <a:pt x="25400" y="1136015"/>
                  </a:cubicBezTo>
                  <a:cubicBezTo>
                    <a:pt x="39370" y="1136015"/>
                    <a:pt x="50800" y="1147445"/>
                    <a:pt x="50800" y="1161415"/>
                  </a:cubicBezTo>
                  <a:cubicBezTo>
                    <a:pt x="50800" y="1774825"/>
                    <a:pt x="548005" y="2272030"/>
                    <a:pt x="1161415" y="2272030"/>
                  </a:cubicBezTo>
                  <a:cubicBezTo>
                    <a:pt x="1774825" y="2272030"/>
                    <a:pt x="2272030" y="1774825"/>
                    <a:pt x="2272030" y="1161415"/>
                  </a:cubicBezTo>
                  <a:cubicBezTo>
                    <a:pt x="2272030" y="548005"/>
                    <a:pt x="1774825" y="50800"/>
                    <a:pt x="1161415" y="50800"/>
                  </a:cubicBezTo>
                  <a:lnTo>
                    <a:pt x="1161415" y="25400"/>
                  </a:lnTo>
                  <a:lnTo>
                    <a:pt x="1161415" y="50800"/>
                  </a:lnTo>
                  <a:cubicBezTo>
                    <a:pt x="548005" y="50800"/>
                    <a:pt x="50800" y="548005"/>
                    <a:pt x="50800" y="1161415"/>
                  </a:cubicBezTo>
                  <a:close/>
                </a:path>
              </a:pathLst>
            </a:custGeom>
            <a:solidFill>
              <a:srgbClr val="46EFF2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2874500" y="2815737"/>
            <a:ext cx="1742100" cy="1742100"/>
            <a:chOff x="0" y="0"/>
            <a:chExt cx="2322800" cy="232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22830" cy="2322830"/>
            </a:xfrm>
            <a:custGeom>
              <a:avLst/>
              <a:gdLst/>
              <a:ahLst/>
              <a:cxnLst/>
              <a:rect r="r" b="b" t="t" l="l"/>
              <a:pathLst>
                <a:path h="2322830" w="2322830">
                  <a:moveTo>
                    <a:pt x="0" y="1161415"/>
                  </a:moveTo>
                  <a:cubicBezTo>
                    <a:pt x="0" y="519938"/>
                    <a:pt x="519938" y="0"/>
                    <a:pt x="1161415" y="0"/>
                  </a:cubicBezTo>
                  <a:lnTo>
                    <a:pt x="1161415" y="25400"/>
                  </a:lnTo>
                  <a:lnTo>
                    <a:pt x="1161415" y="0"/>
                  </a:lnTo>
                  <a:cubicBezTo>
                    <a:pt x="1802892" y="0"/>
                    <a:pt x="2322830" y="519938"/>
                    <a:pt x="2322830" y="1161415"/>
                  </a:cubicBezTo>
                  <a:lnTo>
                    <a:pt x="2297430" y="1161415"/>
                  </a:lnTo>
                  <a:lnTo>
                    <a:pt x="2322830" y="1161415"/>
                  </a:lnTo>
                  <a:cubicBezTo>
                    <a:pt x="2322830" y="1802892"/>
                    <a:pt x="1802892" y="2322830"/>
                    <a:pt x="1161415" y="2322830"/>
                  </a:cubicBezTo>
                  <a:lnTo>
                    <a:pt x="1161415" y="2297430"/>
                  </a:lnTo>
                  <a:lnTo>
                    <a:pt x="1161415" y="2322830"/>
                  </a:lnTo>
                  <a:cubicBezTo>
                    <a:pt x="519938" y="2322830"/>
                    <a:pt x="0" y="1802765"/>
                    <a:pt x="0" y="1161415"/>
                  </a:cubicBezTo>
                  <a:lnTo>
                    <a:pt x="25400" y="1161415"/>
                  </a:lnTo>
                  <a:lnTo>
                    <a:pt x="50800" y="1161415"/>
                  </a:lnTo>
                  <a:lnTo>
                    <a:pt x="25400" y="1161415"/>
                  </a:lnTo>
                  <a:lnTo>
                    <a:pt x="0" y="1161415"/>
                  </a:lnTo>
                  <a:moveTo>
                    <a:pt x="50800" y="1161415"/>
                  </a:moveTo>
                  <a:cubicBezTo>
                    <a:pt x="50800" y="1175385"/>
                    <a:pt x="39370" y="1186815"/>
                    <a:pt x="25400" y="1186815"/>
                  </a:cubicBezTo>
                  <a:cubicBezTo>
                    <a:pt x="11430" y="1186815"/>
                    <a:pt x="0" y="1175385"/>
                    <a:pt x="0" y="1161415"/>
                  </a:cubicBezTo>
                  <a:cubicBezTo>
                    <a:pt x="0" y="1147445"/>
                    <a:pt x="11430" y="1136015"/>
                    <a:pt x="25400" y="1136015"/>
                  </a:cubicBezTo>
                  <a:cubicBezTo>
                    <a:pt x="39370" y="1136015"/>
                    <a:pt x="50800" y="1147445"/>
                    <a:pt x="50800" y="1161415"/>
                  </a:cubicBezTo>
                  <a:cubicBezTo>
                    <a:pt x="50800" y="1774825"/>
                    <a:pt x="548005" y="2272030"/>
                    <a:pt x="1161415" y="2272030"/>
                  </a:cubicBezTo>
                  <a:cubicBezTo>
                    <a:pt x="1774825" y="2272030"/>
                    <a:pt x="2272030" y="1774825"/>
                    <a:pt x="2272030" y="1161415"/>
                  </a:cubicBezTo>
                  <a:cubicBezTo>
                    <a:pt x="2272030" y="548005"/>
                    <a:pt x="1774825" y="50800"/>
                    <a:pt x="1161415" y="50800"/>
                  </a:cubicBezTo>
                  <a:lnTo>
                    <a:pt x="1161415" y="25400"/>
                  </a:lnTo>
                  <a:lnTo>
                    <a:pt x="1161415" y="50800"/>
                  </a:lnTo>
                  <a:cubicBezTo>
                    <a:pt x="548005" y="50800"/>
                    <a:pt x="50800" y="548005"/>
                    <a:pt x="50800" y="1161415"/>
                  </a:cubicBezTo>
                  <a:close/>
                </a:path>
              </a:pathLst>
            </a:custGeom>
            <a:solidFill>
              <a:srgbClr val="46EFF2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272926" y="2815737"/>
            <a:ext cx="1742100" cy="1742100"/>
            <a:chOff x="0" y="0"/>
            <a:chExt cx="2322800" cy="232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22830" cy="2322830"/>
            </a:xfrm>
            <a:custGeom>
              <a:avLst/>
              <a:gdLst/>
              <a:ahLst/>
              <a:cxnLst/>
              <a:rect r="r" b="b" t="t" l="l"/>
              <a:pathLst>
                <a:path h="2322830" w="2322830">
                  <a:moveTo>
                    <a:pt x="0" y="1161415"/>
                  </a:moveTo>
                  <a:cubicBezTo>
                    <a:pt x="0" y="519938"/>
                    <a:pt x="519938" y="0"/>
                    <a:pt x="1161415" y="0"/>
                  </a:cubicBezTo>
                  <a:lnTo>
                    <a:pt x="1161415" y="25400"/>
                  </a:lnTo>
                  <a:lnTo>
                    <a:pt x="1161415" y="0"/>
                  </a:lnTo>
                  <a:cubicBezTo>
                    <a:pt x="1802892" y="0"/>
                    <a:pt x="2322830" y="519938"/>
                    <a:pt x="2322830" y="1161415"/>
                  </a:cubicBezTo>
                  <a:lnTo>
                    <a:pt x="2297430" y="1161415"/>
                  </a:lnTo>
                  <a:lnTo>
                    <a:pt x="2322830" y="1161415"/>
                  </a:lnTo>
                  <a:cubicBezTo>
                    <a:pt x="2322830" y="1802892"/>
                    <a:pt x="1802892" y="2322830"/>
                    <a:pt x="1161415" y="2322830"/>
                  </a:cubicBezTo>
                  <a:lnTo>
                    <a:pt x="1161415" y="2297430"/>
                  </a:lnTo>
                  <a:lnTo>
                    <a:pt x="1161415" y="2322830"/>
                  </a:lnTo>
                  <a:cubicBezTo>
                    <a:pt x="519938" y="2322830"/>
                    <a:pt x="0" y="1802765"/>
                    <a:pt x="0" y="1161415"/>
                  </a:cubicBezTo>
                  <a:lnTo>
                    <a:pt x="25400" y="1161415"/>
                  </a:lnTo>
                  <a:lnTo>
                    <a:pt x="50800" y="1161415"/>
                  </a:lnTo>
                  <a:lnTo>
                    <a:pt x="25400" y="1161415"/>
                  </a:lnTo>
                  <a:lnTo>
                    <a:pt x="0" y="1161415"/>
                  </a:lnTo>
                  <a:moveTo>
                    <a:pt x="50800" y="1161415"/>
                  </a:moveTo>
                  <a:cubicBezTo>
                    <a:pt x="50800" y="1175385"/>
                    <a:pt x="39370" y="1186815"/>
                    <a:pt x="25400" y="1186815"/>
                  </a:cubicBezTo>
                  <a:cubicBezTo>
                    <a:pt x="11430" y="1186815"/>
                    <a:pt x="0" y="1175385"/>
                    <a:pt x="0" y="1161415"/>
                  </a:cubicBezTo>
                  <a:cubicBezTo>
                    <a:pt x="0" y="1147445"/>
                    <a:pt x="11430" y="1136015"/>
                    <a:pt x="25400" y="1136015"/>
                  </a:cubicBezTo>
                  <a:cubicBezTo>
                    <a:pt x="39370" y="1136015"/>
                    <a:pt x="50800" y="1147445"/>
                    <a:pt x="50800" y="1161415"/>
                  </a:cubicBezTo>
                  <a:cubicBezTo>
                    <a:pt x="50800" y="1774825"/>
                    <a:pt x="548005" y="2272030"/>
                    <a:pt x="1161415" y="2272030"/>
                  </a:cubicBezTo>
                  <a:cubicBezTo>
                    <a:pt x="1774825" y="2272030"/>
                    <a:pt x="2272030" y="1774825"/>
                    <a:pt x="2272030" y="1161415"/>
                  </a:cubicBezTo>
                  <a:cubicBezTo>
                    <a:pt x="2272030" y="548005"/>
                    <a:pt x="1774825" y="50800"/>
                    <a:pt x="1161415" y="50800"/>
                  </a:cubicBezTo>
                  <a:lnTo>
                    <a:pt x="1161415" y="25400"/>
                  </a:lnTo>
                  <a:lnTo>
                    <a:pt x="1161415" y="50800"/>
                  </a:lnTo>
                  <a:cubicBezTo>
                    <a:pt x="548005" y="50800"/>
                    <a:pt x="50800" y="548005"/>
                    <a:pt x="50800" y="1161415"/>
                  </a:cubicBezTo>
                  <a:close/>
                </a:path>
              </a:pathLst>
            </a:custGeom>
            <a:solidFill>
              <a:srgbClr val="46EFF2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3372581" y="3334983"/>
            <a:ext cx="745938" cy="704984"/>
          </a:xfrm>
          <a:custGeom>
            <a:avLst/>
            <a:gdLst/>
            <a:ahLst/>
            <a:cxnLst/>
            <a:rect r="r" b="b" t="t" l="l"/>
            <a:pathLst>
              <a:path h="704984" w="745938">
                <a:moveTo>
                  <a:pt x="0" y="0"/>
                </a:moveTo>
                <a:lnTo>
                  <a:pt x="745938" y="0"/>
                </a:lnTo>
                <a:lnTo>
                  <a:pt x="745938" y="704984"/>
                </a:lnTo>
                <a:lnTo>
                  <a:pt x="0" y="7049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157895" y="3334983"/>
            <a:ext cx="771610" cy="749356"/>
          </a:xfrm>
          <a:custGeom>
            <a:avLst/>
            <a:gdLst/>
            <a:ahLst/>
            <a:cxnLst/>
            <a:rect r="r" b="b" t="t" l="l"/>
            <a:pathLst>
              <a:path h="749356" w="771610">
                <a:moveTo>
                  <a:pt x="0" y="0"/>
                </a:moveTo>
                <a:lnTo>
                  <a:pt x="771610" y="0"/>
                </a:lnTo>
                <a:lnTo>
                  <a:pt x="771610" y="749356"/>
                </a:lnTo>
                <a:lnTo>
                  <a:pt x="0" y="7493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782750" y="3212867"/>
            <a:ext cx="722500" cy="947840"/>
          </a:xfrm>
          <a:custGeom>
            <a:avLst/>
            <a:gdLst/>
            <a:ahLst/>
            <a:cxnLst/>
            <a:rect r="r" b="b" t="t" l="l"/>
            <a:pathLst>
              <a:path h="947840" w="722500">
                <a:moveTo>
                  <a:pt x="0" y="0"/>
                </a:moveTo>
                <a:lnTo>
                  <a:pt x="722500" y="0"/>
                </a:lnTo>
                <a:lnTo>
                  <a:pt x="722500" y="947840"/>
                </a:lnTo>
                <a:lnTo>
                  <a:pt x="0" y="9478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38350" y="566029"/>
            <a:ext cx="8847916" cy="9506097"/>
          </a:xfrm>
          <a:custGeom>
            <a:avLst/>
            <a:gdLst/>
            <a:ahLst/>
            <a:cxnLst/>
            <a:rect r="r" b="b" t="t" l="l"/>
            <a:pathLst>
              <a:path h="9506097" w="8847916">
                <a:moveTo>
                  <a:pt x="0" y="0"/>
                </a:moveTo>
                <a:lnTo>
                  <a:pt x="8847916" y="0"/>
                </a:lnTo>
                <a:lnTo>
                  <a:pt x="8847916" y="9506097"/>
                </a:lnTo>
                <a:lnTo>
                  <a:pt x="0" y="95060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32225" y="7419196"/>
            <a:ext cx="7823550" cy="52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CREDITS: This presentation template was created by </a:t>
            </a:r>
            <a:r>
              <a:rPr lang="en-US" b="true" sz="2000" u="sng">
                <a:solidFill>
                  <a:srgbClr val="3C384A"/>
                </a:solidFill>
                <a:latin typeface="Arimo Bold"/>
                <a:ea typeface="Arimo Bold"/>
                <a:cs typeface="Arimo Bold"/>
                <a:sym typeface="Arimo Bold"/>
                <a:hlinkClick r:id="rId5" tooltip="https://bit.ly/3A1uf1Q"/>
              </a:rPr>
              <a:t>Slidesgo</a:t>
            </a:r>
            <a:r>
              <a:rPr lang="en-US" sz="20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, and includes icons by </a:t>
            </a:r>
            <a:r>
              <a:rPr lang="en-US" b="true" sz="2000" u="sng">
                <a:solidFill>
                  <a:srgbClr val="3C384A"/>
                </a:solidFill>
                <a:latin typeface="Arimo Bold"/>
                <a:ea typeface="Arimo Bold"/>
                <a:cs typeface="Arimo Bold"/>
                <a:sym typeface="Arimo Bold"/>
                <a:hlinkClick r:id="rId6" tooltip="http://bit.ly/2TyoMsr"/>
              </a:rPr>
              <a:t>Flaticon</a:t>
            </a:r>
            <a:r>
              <a:rPr lang="en-US" sz="20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 and infographics &amp; images by </a:t>
            </a:r>
            <a:r>
              <a:rPr lang="en-US" b="true" sz="2000" u="sng">
                <a:solidFill>
                  <a:srgbClr val="3C384A"/>
                </a:solidFill>
                <a:latin typeface="Arimo Bold"/>
                <a:ea typeface="Arimo Bold"/>
                <a:cs typeface="Arimo Bold"/>
                <a:sym typeface="Arimo Bold"/>
                <a:hlinkClick r:id="rId7" tooltip="http://bit.ly/2TtBDfr"/>
              </a:rPr>
              <a:t>Freepik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9648990">
            <a:off x="-3639768" y="280458"/>
            <a:ext cx="11107046" cy="11530988"/>
          </a:xfrm>
          <a:custGeom>
            <a:avLst/>
            <a:gdLst/>
            <a:ahLst/>
            <a:cxnLst/>
            <a:rect r="r" b="b" t="t" l="l"/>
            <a:pathLst>
              <a:path h="11530988" w="11107046">
                <a:moveTo>
                  <a:pt x="0" y="0"/>
                </a:moveTo>
                <a:lnTo>
                  <a:pt x="11107046" y="0"/>
                </a:lnTo>
                <a:lnTo>
                  <a:pt x="11107046" y="11530988"/>
                </a:lnTo>
                <a:lnTo>
                  <a:pt x="0" y="115309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32225" y="4880928"/>
            <a:ext cx="782355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799">
                <a:solidFill>
                  <a:srgbClr val="3C384A"/>
                </a:solidFill>
                <a:latin typeface="Arimo Bold"/>
                <a:ea typeface="Arimo Bold"/>
                <a:cs typeface="Arimo Bold"/>
                <a:sym typeface="Arimo Bold"/>
              </a:rPr>
              <a:t>FOR WATCHING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32225" y="3288658"/>
            <a:ext cx="7823550" cy="146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60"/>
              </a:lnSpc>
            </a:pPr>
            <a:r>
              <a:rPr lang="en-US" sz="108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THANKS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79730" y="351214"/>
            <a:ext cx="10335824" cy="9726911"/>
          </a:xfrm>
          <a:custGeom>
            <a:avLst/>
            <a:gdLst/>
            <a:ahLst/>
            <a:cxnLst/>
            <a:rect r="r" b="b" t="t" l="l"/>
            <a:pathLst>
              <a:path h="9726911" w="10335824">
                <a:moveTo>
                  <a:pt x="0" y="0"/>
                </a:moveTo>
                <a:lnTo>
                  <a:pt x="10335824" y="0"/>
                </a:lnTo>
                <a:lnTo>
                  <a:pt x="10335824" y="9726911"/>
                </a:lnTo>
                <a:lnTo>
                  <a:pt x="0" y="97269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694240">
            <a:off x="-2857494" y="-3384644"/>
            <a:ext cx="6114692" cy="6337298"/>
          </a:xfrm>
          <a:custGeom>
            <a:avLst/>
            <a:gdLst/>
            <a:ahLst/>
            <a:cxnLst/>
            <a:rect r="r" b="b" t="t" l="l"/>
            <a:pathLst>
              <a:path h="6337298" w="6114692">
                <a:moveTo>
                  <a:pt x="0" y="0"/>
                </a:moveTo>
                <a:lnTo>
                  <a:pt x="6114692" y="0"/>
                </a:lnTo>
                <a:lnTo>
                  <a:pt x="6114692" y="6337298"/>
                </a:lnTo>
                <a:lnTo>
                  <a:pt x="0" y="63372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94772" y="3160381"/>
            <a:ext cx="15298456" cy="543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</a:p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[1] </a:t>
            </a: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6" tooltip="https://www.freepik.com/free-photo/laboratory-team-working-together_13698330.htm/?utm_source=slidesgo_template&amp;utm_medium=referral-link&amp;utm_campaign=sg_resources&amp;utm_content=freepik"/>
              </a:rPr>
              <a:t>Prüfe</a:t>
            </a: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7" tooltip="https://www.freepik.com/free-photo/laboratory-team-working-together_13698330.htm/?utm_source=slidesgo_template&amp;utm_medium=referral-link&amp;utm_campaign=sg_resources&amp;utm_content=freepik"/>
              </a:rPr>
              <a:t>r, Kay, et al. “A high-coverage Neandertal genome from Vindija Cave in</a:t>
            </a:r>
          </a:p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8" tooltip="https://www.freepik.com/free-photo/laboratory-team-working-together_13698330.htm/?utm_source=slidesgo_template&amp;utm_medium=referral-link&amp;utm_campaign=sg_resources&amp;utm_content=freepik"/>
              </a:rPr>
              <a:t> </a:t>
            </a: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</a:t>
            </a: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9" tooltip="https://www.freepik.com/free-photo/laboratory-team-working-together_13698330.htm/?utm_source=slidesgo_template&amp;utm_medium=referral-link&amp;utm_campaign=sg_resources&amp;utm_content=freepik"/>
              </a:rPr>
              <a:t> </a:t>
            </a: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</a:t>
            </a: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10" tooltip="https://www.freepik.com/free-photo/laboratory-team-working-together_13698330.htm/?utm_source=slidesgo_template&amp;utm_medium=referral-link&amp;utm_campaign=sg_resources&amp;utm_content=freepik"/>
              </a:rPr>
              <a:t>Croatia.” Science, vol. 358, no. 6363, 3 Nov. 2017, pp. 655–658, https://doi.org/10.1126/science.aao1887.</a:t>
            </a:r>
          </a:p>
          <a:p>
            <a:pPr algn="l">
              <a:lnSpc>
                <a:spcPts val="2879"/>
              </a:lnSpc>
            </a:pPr>
          </a:p>
          <a:p>
            <a:pPr algn="l">
              <a:lnSpc>
                <a:spcPts val="2879"/>
              </a:lnSpc>
            </a:pPr>
          </a:p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[2] Mafessoni, Fabrizio, et al. “A high-coverage Neandertal genome from </a:t>
            </a:r>
          </a:p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    Chagyrskaya Cave.” Proceedings of the National Academy of Sciences, vol. </a:t>
            </a:r>
          </a:p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    117, no. 26, 16 June 2020, pp. 15132–15136, https://doi.org/10.1073/pnas.2004944117. </a:t>
            </a:r>
          </a:p>
          <a:p>
            <a:pPr algn="l">
              <a:lnSpc>
                <a:spcPts val="2879"/>
              </a:lnSpc>
            </a:pPr>
          </a:p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[3] Prüfer, Kay. SNPAD: An Ancient DNA Genotype Caller, 24 Mar. 2018, https://doi.org/10.1101/288258.</a:t>
            </a:r>
          </a:p>
          <a:p>
            <a:pPr algn="l">
              <a:lnSpc>
                <a:spcPts val="2879"/>
              </a:lnSpc>
            </a:pPr>
          </a:p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[4] “Map Showing the Range of Neanderthals.” Brilliant Maps, 23 Sept. 2024,</a:t>
            </a:r>
          </a:p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    brilliantmaps.com/range-of-neanderthals/. </a:t>
            </a:r>
          </a:p>
          <a:p>
            <a:pPr algn="l">
              <a:lnSpc>
                <a:spcPts val="2879"/>
              </a:lnSpc>
            </a:pPr>
          </a:p>
          <a:p>
            <a:pPr algn="l">
              <a:lnSpc>
                <a:spcPts val="287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531425" y="1513232"/>
            <a:ext cx="1522515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REFERENCES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7728" y="249018"/>
            <a:ext cx="2504027" cy="9849781"/>
          </a:xfrm>
          <a:custGeom>
            <a:avLst/>
            <a:gdLst/>
            <a:ahLst/>
            <a:cxnLst/>
            <a:rect r="r" b="b" t="t" l="l"/>
            <a:pathLst>
              <a:path h="9849781" w="2504027">
                <a:moveTo>
                  <a:pt x="0" y="0"/>
                </a:moveTo>
                <a:lnTo>
                  <a:pt x="2504027" y="0"/>
                </a:lnTo>
                <a:lnTo>
                  <a:pt x="2504027" y="9849781"/>
                </a:lnTo>
                <a:lnTo>
                  <a:pt x="0" y="98497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835628">
            <a:off x="11408996" y="1352300"/>
            <a:ext cx="10696166" cy="11085554"/>
          </a:xfrm>
          <a:custGeom>
            <a:avLst/>
            <a:gdLst/>
            <a:ahLst/>
            <a:cxnLst/>
            <a:rect r="r" b="b" t="t" l="l"/>
            <a:pathLst>
              <a:path h="11085554" w="10696166">
                <a:moveTo>
                  <a:pt x="0" y="0"/>
                </a:moveTo>
                <a:lnTo>
                  <a:pt x="10696166" y="0"/>
                </a:lnTo>
                <a:lnTo>
                  <a:pt x="10696166" y="11085554"/>
                </a:lnTo>
                <a:lnTo>
                  <a:pt x="0" y="110855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06881" y="2946424"/>
            <a:ext cx="8437119" cy="2771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What the</a:t>
            </a:r>
            <a:r>
              <a:rPr lang="en-US" sz="60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60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p</a:t>
            </a:r>
            <a:r>
              <a:rPr lang="en-US" sz="60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a</a:t>
            </a:r>
            <a:r>
              <a:rPr lang="en-US" sz="60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p</a:t>
            </a:r>
            <a:r>
              <a:rPr lang="en-US" sz="60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er</a:t>
            </a:r>
            <a:r>
              <a:rPr lang="en-US" sz="60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 do</a:t>
            </a:r>
            <a:r>
              <a:rPr lang="en-US" sz="60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es</a:t>
            </a:r>
            <a:r>
              <a:rPr lang="en-US" sz="60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 – </a:t>
            </a:r>
            <a:r>
              <a:rPr lang="en-US" sz="60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i</a:t>
            </a:r>
            <a:r>
              <a:rPr lang="en-US" sz="60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n one </a:t>
            </a:r>
            <a:r>
              <a:rPr lang="en-US" sz="60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s</a:t>
            </a:r>
            <a:r>
              <a:rPr lang="en-US" sz="60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entence</a:t>
            </a:r>
          </a:p>
          <a:p>
            <a:pPr algn="l">
              <a:lnSpc>
                <a:spcPts val="720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864923" y="4884451"/>
            <a:ext cx="7804950" cy="288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Sequenced a ~50 kyr‑old Neandertal femur (Vindija 33.19) to 30× depth, providing the first high‑quality European Neandertal genome and refining detection of Neandertal ancestry in modern humans [1].</a:t>
            </a:r>
          </a:p>
          <a:p>
            <a:pPr algn="l" marL="1031239" indent="-515620" lvl="1">
              <a:lnSpc>
                <a:spcPts val="335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073803" y="8119878"/>
            <a:ext cx="6883964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5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Figure 1: Map of Vindija Cave, Croatia. Google Maps, 2025, maps.google.com.</a:t>
            </a:r>
          </a:p>
          <a:p>
            <a:pPr algn="ctr">
              <a:lnSpc>
                <a:spcPts val="1800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808863" y="2626250"/>
            <a:ext cx="7413843" cy="5412105"/>
          </a:xfrm>
          <a:custGeom>
            <a:avLst/>
            <a:gdLst/>
            <a:ahLst/>
            <a:cxnLst/>
            <a:rect r="r" b="b" t="t" l="l"/>
            <a:pathLst>
              <a:path h="5412105" w="7413843">
                <a:moveTo>
                  <a:pt x="0" y="0"/>
                </a:moveTo>
                <a:lnTo>
                  <a:pt x="7413843" y="0"/>
                </a:lnTo>
                <a:lnTo>
                  <a:pt x="7413843" y="5412106"/>
                </a:lnTo>
                <a:lnTo>
                  <a:pt x="0" y="54121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7728" y="249018"/>
            <a:ext cx="2504027" cy="9849781"/>
          </a:xfrm>
          <a:custGeom>
            <a:avLst/>
            <a:gdLst/>
            <a:ahLst/>
            <a:cxnLst/>
            <a:rect r="r" b="b" t="t" l="l"/>
            <a:pathLst>
              <a:path h="9849781" w="2504027">
                <a:moveTo>
                  <a:pt x="0" y="0"/>
                </a:moveTo>
                <a:lnTo>
                  <a:pt x="2504027" y="0"/>
                </a:lnTo>
                <a:lnTo>
                  <a:pt x="2504027" y="9849781"/>
                </a:lnTo>
                <a:lnTo>
                  <a:pt x="0" y="98497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835628">
            <a:off x="11408996" y="1352300"/>
            <a:ext cx="10696166" cy="11085554"/>
          </a:xfrm>
          <a:custGeom>
            <a:avLst/>
            <a:gdLst/>
            <a:ahLst/>
            <a:cxnLst/>
            <a:rect r="r" b="b" t="t" l="l"/>
            <a:pathLst>
              <a:path h="11085554" w="10696166">
                <a:moveTo>
                  <a:pt x="0" y="0"/>
                </a:moveTo>
                <a:lnTo>
                  <a:pt x="10696166" y="0"/>
                </a:lnTo>
                <a:lnTo>
                  <a:pt x="10696166" y="11085554"/>
                </a:lnTo>
                <a:lnTo>
                  <a:pt x="0" y="110855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2261207"/>
            <a:ext cx="8743570" cy="5825403"/>
          </a:xfrm>
          <a:custGeom>
            <a:avLst/>
            <a:gdLst/>
            <a:ahLst/>
            <a:cxnLst/>
            <a:rect r="r" b="b" t="t" l="l"/>
            <a:pathLst>
              <a:path h="5825403" w="8743570">
                <a:moveTo>
                  <a:pt x="0" y="0"/>
                </a:moveTo>
                <a:lnTo>
                  <a:pt x="8743570" y="0"/>
                </a:lnTo>
                <a:lnTo>
                  <a:pt x="8743570" y="5825403"/>
                </a:lnTo>
                <a:lnTo>
                  <a:pt x="0" y="58254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2831484"/>
            <a:ext cx="8437119" cy="2771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Backg</a:t>
            </a:r>
            <a:r>
              <a:rPr lang="en-US" sz="60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roun</a:t>
            </a:r>
            <a:r>
              <a:rPr lang="en-US" sz="60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d – </a:t>
            </a:r>
          </a:p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why th</a:t>
            </a:r>
            <a:r>
              <a:rPr lang="en-US" sz="60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is</a:t>
            </a:r>
            <a:r>
              <a:rPr lang="en-US" sz="60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 matter</a:t>
            </a:r>
            <a:r>
              <a:rPr lang="en-US" sz="60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s</a:t>
            </a:r>
          </a:p>
          <a:p>
            <a:pPr algn="l">
              <a:lnSpc>
                <a:spcPts val="72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238025" y="5164384"/>
            <a:ext cx="7804950" cy="260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Anci</a:t>
            </a:r>
            <a:r>
              <a:rPr lang="en-US" sz="24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ent DNA is scarce, damaged (&lt;60 bp) and prone to contamination [1].</a:t>
            </a: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Before 2017 only one high‑coverage Neandertal genome (Altai, Siberia) existed [1].</a:t>
            </a: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Low‑resolution European data limited population‑genetic and bioinformatics analyses [1][2].</a:t>
            </a:r>
          </a:p>
          <a:p>
            <a:pPr algn="l" marL="1031239" indent="-515620" lvl="1">
              <a:lnSpc>
                <a:spcPts val="335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073803" y="8201461"/>
            <a:ext cx="6883964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5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Figure 2: Neanderthal woman reconstruction (Saint-Césaire, France).</a:t>
            </a:r>
          </a:p>
          <a:p>
            <a:pPr algn="ctr">
              <a:lnSpc>
                <a:spcPts val="1800"/>
              </a:lnSpc>
              <a:spcBef>
                <a:spcPct val="0"/>
              </a:spcBef>
            </a:pPr>
            <a:r>
              <a:rPr lang="en-US" sz="15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© S. Entressangle &amp; É. Daynès / Reconstruction Atelier Daynès, Paris.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699696">
            <a:off x="14632518" y="-1046854"/>
            <a:ext cx="8040504" cy="8338212"/>
          </a:xfrm>
          <a:custGeom>
            <a:avLst/>
            <a:gdLst/>
            <a:ahLst/>
            <a:cxnLst/>
            <a:rect r="r" b="b" t="t" l="l"/>
            <a:pathLst>
              <a:path h="8338212" w="8040504">
                <a:moveTo>
                  <a:pt x="0" y="0"/>
                </a:moveTo>
                <a:lnTo>
                  <a:pt x="8040504" y="0"/>
                </a:lnTo>
                <a:lnTo>
                  <a:pt x="8040504" y="8338212"/>
                </a:lnTo>
                <a:lnTo>
                  <a:pt x="0" y="83382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" t="0" r="-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9578" y="709168"/>
            <a:ext cx="13279237" cy="9276962"/>
          </a:xfrm>
          <a:custGeom>
            <a:avLst/>
            <a:gdLst/>
            <a:ahLst/>
            <a:cxnLst/>
            <a:rect r="r" b="b" t="t" l="l"/>
            <a:pathLst>
              <a:path h="9276962" w="13279237">
                <a:moveTo>
                  <a:pt x="0" y="0"/>
                </a:moveTo>
                <a:lnTo>
                  <a:pt x="13279237" y="0"/>
                </a:lnTo>
                <a:lnTo>
                  <a:pt x="13279237" y="9276962"/>
                </a:lnTo>
                <a:lnTo>
                  <a:pt x="0" y="92769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1425" y="952900"/>
            <a:ext cx="1522515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Sample &amp; Chronology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31475" y="5124450"/>
            <a:ext cx="4428150" cy="344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0"/>
              </a:lnSpc>
            </a:pPr>
            <a:r>
              <a:rPr lang="en-US" sz="3800">
                <a:solidFill>
                  <a:srgbClr val="584C89"/>
                </a:solidFill>
                <a:latin typeface="Arimo"/>
                <a:ea typeface="Arimo"/>
                <a:cs typeface="Arimo"/>
                <a:sym typeface="Arimo"/>
              </a:rPr>
              <a:t>Specimen:</a:t>
            </a:r>
            <a:r>
              <a:rPr lang="en-US" sz="3800">
                <a:solidFill>
                  <a:srgbClr val="584C89"/>
                </a:solidFill>
                <a:latin typeface="Arimo"/>
                <a:ea typeface="Arimo"/>
                <a:cs typeface="Arimo"/>
                <a:sym typeface="Arimo"/>
              </a:rPr>
              <a:t> cortical bone fragment Vindija 33.19, Vindija Cave, Croatia [1].</a:t>
            </a:r>
          </a:p>
          <a:p>
            <a:pPr algn="ctr">
              <a:lnSpc>
                <a:spcPts val="456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929925" y="5133975"/>
            <a:ext cx="4428150" cy="18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584C89"/>
                </a:solidFill>
                <a:latin typeface="Arimo"/>
                <a:ea typeface="Arimo"/>
                <a:cs typeface="Arimo"/>
                <a:sym typeface="Arimo"/>
              </a:rPr>
              <a:t>Radiocarbon: &gt;45.5 ka BP [1].</a:t>
            </a:r>
          </a:p>
          <a:p>
            <a:pPr algn="ctr">
              <a:lnSpc>
                <a:spcPts val="48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328335" y="5133975"/>
            <a:ext cx="4428150" cy="3609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584C89"/>
                </a:solidFill>
                <a:latin typeface="Arimo"/>
                <a:ea typeface="Arimo"/>
                <a:cs typeface="Arimo"/>
                <a:sym typeface="Arimo"/>
              </a:rPr>
              <a:t>Excellent DNA preservation relative to other European Neandertals [1].</a:t>
            </a:r>
          </a:p>
          <a:p>
            <a:pPr algn="ctr">
              <a:lnSpc>
                <a:spcPts val="4800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13671360" y="2815737"/>
            <a:ext cx="1742100" cy="1742100"/>
            <a:chOff x="0" y="0"/>
            <a:chExt cx="2322800" cy="232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22830" cy="2322830"/>
            </a:xfrm>
            <a:custGeom>
              <a:avLst/>
              <a:gdLst/>
              <a:ahLst/>
              <a:cxnLst/>
              <a:rect r="r" b="b" t="t" l="l"/>
              <a:pathLst>
                <a:path h="2322830" w="2322830">
                  <a:moveTo>
                    <a:pt x="0" y="1161415"/>
                  </a:moveTo>
                  <a:cubicBezTo>
                    <a:pt x="0" y="519938"/>
                    <a:pt x="519938" y="0"/>
                    <a:pt x="1161415" y="0"/>
                  </a:cubicBezTo>
                  <a:lnTo>
                    <a:pt x="1161415" y="25400"/>
                  </a:lnTo>
                  <a:lnTo>
                    <a:pt x="1161415" y="0"/>
                  </a:lnTo>
                  <a:cubicBezTo>
                    <a:pt x="1802892" y="0"/>
                    <a:pt x="2322830" y="519938"/>
                    <a:pt x="2322830" y="1161415"/>
                  </a:cubicBezTo>
                  <a:lnTo>
                    <a:pt x="2297430" y="1161415"/>
                  </a:lnTo>
                  <a:lnTo>
                    <a:pt x="2322830" y="1161415"/>
                  </a:lnTo>
                  <a:cubicBezTo>
                    <a:pt x="2322830" y="1802892"/>
                    <a:pt x="1802892" y="2322830"/>
                    <a:pt x="1161415" y="2322830"/>
                  </a:cubicBezTo>
                  <a:lnTo>
                    <a:pt x="1161415" y="2297430"/>
                  </a:lnTo>
                  <a:lnTo>
                    <a:pt x="1161415" y="2322830"/>
                  </a:lnTo>
                  <a:cubicBezTo>
                    <a:pt x="519938" y="2322830"/>
                    <a:pt x="0" y="1802765"/>
                    <a:pt x="0" y="1161415"/>
                  </a:cubicBezTo>
                  <a:lnTo>
                    <a:pt x="25400" y="1161415"/>
                  </a:lnTo>
                  <a:lnTo>
                    <a:pt x="50800" y="1161415"/>
                  </a:lnTo>
                  <a:lnTo>
                    <a:pt x="25400" y="1161415"/>
                  </a:lnTo>
                  <a:lnTo>
                    <a:pt x="0" y="1161415"/>
                  </a:lnTo>
                  <a:moveTo>
                    <a:pt x="50800" y="1161415"/>
                  </a:moveTo>
                  <a:cubicBezTo>
                    <a:pt x="50800" y="1175385"/>
                    <a:pt x="39370" y="1186815"/>
                    <a:pt x="25400" y="1186815"/>
                  </a:cubicBezTo>
                  <a:cubicBezTo>
                    <a:pt x="11430" y="1186815"/>
                    <a:pt x="0" y="1175385"/>
                    <a:pt x="0" y="1161415"/>
                  </a:cubicBezTo>
                  <a:cubicBezTo>
                    <a:pt x="0" y="1147445"/>
                    <a:pt x="11430" y="1136015"/>
                    <a:pt x="25400" y="1136015"/>
                  </a:cubicBezTo>
                  <a:cubicBezTo>
                    <a:pt x="39370" y="1136015"/>
                    <a:pt x="50800" y="1147445"/>
                    <a:pt x="50800" y="1161415"/>
                  </a:cubicBezTo>
                  <a:cubicBezTo>
                    <a:pt x="50800" y="1774825"/>
                    <a:pt x="548005" y="2272030"/>
                    <a:pt x="1161415" y="2272030"/>
                  </a:cubicBezTo>
                  <a:cubicBezTo>
                    <a:pt x="1774825" y="2272030"/>
                    <a:pt x="2272030" y="1774825"/>
                    <a:pt x="2272030" y="1161415"/>
                  </a:cubicBezTo>
                  <a:cubicBezTo>
                    <a:pt x="2272030" y="548005"/>
                    <a:pt x="1774825" y="50800"/>
                    <a:pt x="1161415" y="50800"/>
                  </a:cubicBezTo>
                  <a:lnTo>
                    <a:pt x="1161415" y="25400"/>
                  </a:lnTo>
                  <a:lnTo>
                    <a:pt x="1161415" y="50800"/>
                  </a:lnTo>
                  <a:cubicBezTo>
                    <a:pt x="548005" y="50800"/>
                    <a:pt x="50800" y="548005"/>
                    <a:pt x="50800" y="1161415"/>
                  </a:cubicBezTo>
                  <a:close/>
                </a:path>
              </a:pathLst>
            </a:custGeom>
            <a:solidFill>
              <a:srgbClr val="46EFF2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2874500" y="2815737"/>
            <a:ext cx="1742100" cy="1742100"/>
            <a:chOff x="0" y="0"/>
            <a:chExt cx="2322800" cy="232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22830" cy="2322830"/>
            </a:xfrm>
            <a:custGeom>
              <a:avLst/>
              <a:gdLst/>
              <a:ahLst/>
              <a:cxnLst/>
              <a:rect r="r" b="b" t="t" l="l"/>
              <a:pathLst>
                <a:path h="2322830" w="2322830">
                  <a:moveTo>
                    <a:pt x="0" y="1161415"/>
                  </a:moveTo>
                  <a:cubicBezTo>
                    <a:pt x="0" y="519938"/>
                    <a:pt x="519938" y="0"/>
                    <a:pt x="1161415" y="0"/>
                  </a:cubicBezTo>
                  <a:lnTo>
                    <a:pt x="1161415" y="25400"/>
                  </a:lnTo>
                  <a:lnTo>
                    <a:pt x="1161415" y="0"/>
                  </a:lnTo>
                  <a:cubicBezTo>
                    <a:pt x="1802892" y="0"/>
                    <a:pt x="2322830" y="519938"/>
                    <a:pt x="2322830" y="1161415"/>
                  </a:cubicBezTo>
                  <a:lnTo>
                    <a:pt x="2297430" y="1161415"/>
                  </a:lnTo>
                  <a:lnTo>
                    <a:pt x="2322830" y="1161415"/>
                  </a:lnTo>
                  <a:cubicBezTo>
                    <a:pt x="2322830" y="1802892"/>
                    <a:pt x="1802892" y="2322830"/>
                    <a:pt x="1161415" y="2322830"/>
                  </a:cubicBezTo>
                  <a:lnTo>
                    <a:pt x="1161415" y="2297430"/>
                  </a:lnTo>
                  <a:lnTo>
                    <a:pt x="1161415" y="2322830"/>
                  </a:lnTo>
                  <a:cubicBezTo>
                    <a:pt x="519938" y="2322830"/>
                    <a:pt x="0" y="1802765"/>
                    <a:pt x="0" y="1161415"/>
                  </a:cubicBezTo>
                  <a:lnTo>
                    <a:pt x="25400" y="1161415"/>
                  </a:lnTo>
                  <a:lnTo>
                    <a:pt x="50800" y="1161415"/>
                  </a:lnTo>
                  <a:lnTo>
                    <a:pt x="25400" y="1161415"/>
                  </a:lnTo>
                  <a:lnTo>
                    <a:pt x="0" y="1161415"/>
                  </a:lnTo>
                  <a:moveTo>
                    <a:pt x="50800" y="1161415"/>
                  </a:moveTo>
                  <a:cubicBezTo>
                    <a:pt x="50800" y="1175385"/>
                    <a:pt x="39370" y="1186815"/>
                    <a:pt x="25400" y="1186815"/>
                  </a:cubicBezTo>
                  <a:cubicBezTo>
                    <a:pt x="11430" y="1186815"/>
                    <a:pt x="0" y="1175385"/>
                    <a:pt x="0" y="1161415"/>
                  </a:cubicBezTo>
                  <a:cubicBezTo>
                    <a:pt x="0" y="1147445"/>
                    <a:pt x="11430" y="1136015"/>
                    <a:pt x="25400" y="1136015"/>
                  </a:cubicBezTo>
                  <a:cubicBezTo>
                    <a:pt x="39370" y="1136015"/>
                    <a:pt x="50800" y="1147445"/>
                    <a:pt x="50800" y="1161415"/>
                  </a:cubicBezTo>
                  <a:cubicBezTo>
                    <a:pt x="50800" y="1774825"/>
                    <a:pt x="548005" y="2272030"/>
                    <a:pt x="1161415" y="2272030"/>
                  </a:cubicBezTo>
                  <a:cubicBezTo>
                    <a:pt x="1774825" y="2272030"/>
                    <a:pt x="2272030" y="1774825"/>
                    <a:pt x="2272030" y="1161415"/>
                  </a:cubicBezTo>
                  <a:cubicBezTo>
                    <a:pt x="2272030" y="548005"/>
                    <a:pt x="1774825" y="50800"/>
                    <a:pt x="1161415" y="50800"/>
                  </a:cubicBezTo>
                  <a:lnTo>
                    <a:pt x="1161415" y="25400"/>
                  </a:lnTo>
                  <a:lnTo>
                    <a:pt x="1161415" y="50800"/>
                  </a:lnTo>
                  <a:cubicBezTo>
                    <a:pt x="548005" y="50800"/>
                    <a:pt x="50800" y="548005"/>
                    <a:pt x="50800" y="1161415"/>
                  </a:cubicBezTo>
                  <a:close/>
                </a:path>
              </a:pathLst>
            </a:custGeom>
            <a:solidFill>
              <a:srgbClr val="46EFF2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272926" y="2815737"/>
            <a:ext cx="1742100" cy="1742100"/>
            <a:chOff x="0" y="0"/>
            <a:chExt cx="2322800" cy="232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22830" cy="2322830"/>
            </a:xfrm>
            <a:custGeom>
              <a:avLst/>
              <a:gdLst/>
              <a:ahLst/>
              <a:cxnLst/>
              <a:rect r="r" b="b" t="t" l="l"/>
              <a:pathLst>
                <a:path h="2322830" w="2322830">
                  <a:moveTo>
                    <a:pt x="0" y="1161415"/>
                  </a:moveTo>
                  <a:cubicBezTo>
                    <a:pt x="0" y="519938"/>
                    <a:pt x="519938" y="0"/>
                    <a:pt x="1161415" y="0"/>
                  </a:cubicBezTo>
                  <a:lnTo>
                    <a:pt x="1161415" y="25400"/>
                  </a:lnTo>
                  <a:lnTo>
                    <a:pt x="1161415" y="0"/>
                  </a:lnTo>
                  <a:cubicBezTo>
                    <a:pt x="1802892" y="0"/>
                    <a:pt x="2322830" y="519938"/>
                    <a:pt x="2322830" y="1161415"/>
                  </a:cubicBezTo>
                  <a:lnTo>
                    <a:pt x="2297430" y="1161415"/>
                  </a:lnTo>
                  <a:lnTo>
                    <a:pt x="2322830" y="1161415"/>
                  </a:lnTo>
                  <a:cubicBezTo>
                    <a:pt x="2322830" y="1802892"/>
                    <a:pt x="1802892" y="2322830"/>
                    <a:pt x="1161415" y="2322830"/>
                  </a:cubicBezTo>
                  <a:lnTo>
                    <a:pt x="1161415" y="2297430"/>
                  </a:lnTo>
                  <a:lnTo>
                    <a:pt x="1161415" y="2322830"/>
                  </a:lnTo>
                  <a:cubicBezTo>
                    <a:pt x="519938" y="2322830"/>
                    <a:pt x="0" y="1802765"/>
                    <a:pt x="0" y="1161415"/>
                  </a:cubicBezTo>
                  <a:lnTo>
                    <a:pt x="25400" y="1161415"/>
                  </a:lnTo>
                  <a:lnTo>
                    <a:pt x="50800" y="1161415"/>
                  </a:lnTo>
                  <a:lnTo>
                    <a:pt x="25400" y="1161415"/>
                  </a:lnTo>
                  <a:lnTo>
                    <a:pt x="0" y="1161415"/>
                  </a:lnTo>
                  <a:moveTo>
                    <a:pt x="50800" y="1161415"/>
                  </a:moveTo>
                  <a:cubicBezTo>
                    <a:pt x="50800" y="1175385"/>
                    <a:pt x="39370" y="1186815"/>
                    <a:pt x="25400" y="1186815"/>
                  </a:cubicBezTo>
                  <a:cubicBezTo>
                    <a:pt x="11430" y="1186815"/>
                    <a:pt x="0" y="1175385"/>
                    <a:pt x="0" y="1161415"/>
                  </a:cubicBezTo>
                  <a:cubicBezTo>
                    <a:pt x="0" y="1147445"/>
                    <a:pt x="11430" y="1136015"/>
                    <a:pt x="25400" y="1136015"/>
                  </a:cubicBezTo>
                  <a:cubicBezTo>
                    <a:pt x="39370" y="1136015"/>
                    <a:pt x="50800" y="1147445"/>
                    <a:pt x="50800" y="1161415"/>
                  </a:cubicBezTo>
                  <a:cubicBezTo>
                    <a:pt x="50800" y="1774825"/>
                    <a:pt x="548005" y="2272030"/>
                    <a:pt x="1161415" y="2272030"/>
                  </a:cubicBezTo>
                  <a:cubicBezTo>
                    <a:pt x="1774825" y="2272030"/>
                    <a:pt x="2272030" y="1774825"/>
                    <a:pt x="2272030" y="1161415"/>
                  </a:cubicBezTo>
                  <a:cubicBezTo>
                    <a:pt x="2272030" y="548005"/>
                    <a:pt x="1774825" y="50800"/>
                    <a:pt x="1161415" y="50800"/>
                  </a:cubicBezTo>
                  <a:lnTo>
                    <a:pt x="1161415" y="25400"/>
                  </a:lnTo>
                  <a:lnTo>
                    <a:pt x="1161415" y="50800"/>
                  </a:lnTo>
                  <a:cubicBezTo>
                    <a:pt x="548005" y="50800"/>
                    <a:pt x="50800" y="548005"/>
                    <a:pt x="50800" y="1161415"/>
                  </a:cubicBezTo>
                  <a:close/>
                </a:path>
              </a:pathLst>
            </a:custGeom>
            <a:solidFill>
              <a:srgbClr val="46EFF2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4182459" y="3330399"/>
            <a:ext cx="719902" cy="709568"/>
          </a:xfrm>
          <a:custGeom>
            <a:avLst/>
            <a:gdLst/>
            <a:ahLst/>
            <a:cxnLst/>
            <a:rect r="r" b="b" t="t" l="l"/>
            <a:pathLst>
              <a:path h="709568" w="719902">
                <a:moveTo>
                  <a:pt x="0" y="0"/>
                </a:moveTo>
                <a:lnTo>
                  <a:pt x="719902" y="0"/>
                </a:lnTo>
                <a:lnTo>
                  <a:pt x="719902" y="709568"/>
                </a:lnTo>
                <a:lnTo>
                  <a:pt x="0" y="7095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874367" y="3333607"/>
            <a:ext cx="539218" cy="706818"/>
          </a:xfrm>
          <a:custGeom>
            <a:avLst/>
            <a:gdLst/>
            <a:ahLst/>
            <a:cxnLst/>
            <a:rect r="r" b="b" t="t" l="l"/>
            <a:pathLst>
              <a:path h="706818" w="539218">
                <a:moveTo>
                  <a:pt x="0" y="0"/>
                </a:moveTo>
                <a:lnTo>
                  <a:pt x="539218" y="0"/>
                </a:lnTo>
                <a:lnTo>
                  <a:pt x="539218" y="706818"/>
                </a:lnTo>
                <a:lnTo>
                  <a:pt x="0" y="7068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392370" y="3333607"/>
            <a:ext cx="706360" cy="706360"/>
          </a:xfrm>
          <a:custGeom>
            <a:avLst/>
            <a:gdLst/>
            <a:ahLst/>
            <a:cxnLst/>
            <a:rect r="r" b="b" t="t" l="l"/>
            <a:pathLst>
              <a:path h="706360" w="706360">
                <a:moveTo>
                  <a:pt x="0" y="0"/>
                </a:moveTo>
                <a:lnTo>
                  <a:pt x="706360" y="0"/>
                </a:lnTo>
                <a:lnTo>
                  <a:pt x="706360" y="706360"/>
                </a:lnTo>
                <a:lnTo>
                  <a:pt x="0" y="7063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5303" y="962421"/>
            <a:ext cx="17294938" cy="8877493"/>
          </a:xfrm>
          <a:custGeom>
            <a:avLst/>
            <a:gdLst/>
            <a:ahLst/>
            <a:cxnLst/>
            <a:rect r="r" b="b" t="t" l="l"/>
            <a:pathLst>
              <a:path h="8877493" w="17294938">
                <a:moveTo>
                  <a:pt x="0" y="0"/>
                </a:moveTo>
                <a:lnTo>
                  <a:pt x="17294939" y="0"/>
                </a:lnTo>
                <a:lnTo>
                  <a:pt x="17294939" y="8877493"/>
                </a:lnTo>
                <a:lnTo>
                  <a:pt x="0" y="88774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323584">
            <a:off x="-2438946" y="-1397892"/>
            <a:ext cx="5999508" cy="6221322"/>
          </a:xfrm>
          <a:custGeom>
            <a:avLst/>
            <a:gdLst/>
            <a:ahLst/>
            <a:cxnLst/>
            <a:rect r="r" b="b" t="t" l="l"/>
            <a:pathLst>
              <a:path h="6221322" w="5999508">
                <a:moveTo>
                  <a:pt x="0" y="0"/>
                </a:moveTo>
                <a:lnTo>
                  <a:pt x="5999508" y="0"/>
                </a:lnTo>
                <a:lnTo>
                  <a:pt x="5999508" y="6221322"/>
                </a:lnTo>
                <a:lnTo>
                  <a:pt x="0" y="62213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" r="0" b="-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368490" y="3004194"/>
            <a:ext cx="5716525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Powder</a:t>
            </a:r>
            <a:r>
              <a:rPr lang="en-US" sz="24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 drilling; EDTA/Proteinase K extraction at low temperature to minimise depurination [1].</a:t>
            </a:r>
          </a:p>
          <a:p>
            <a:pPr algn="l">
              <a:lnSpc>
                <a:spcPts val="287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1561741" y="4922749"/>
            <a:ext cx="6114631" cy="2543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C</a:t>
            </a:r>
            <a:r>
              <a:rPr lang="en-US" sz="24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onstructed 12 double‑stranded Illumina libraries (mostly non‑UDG) to retain short, damaged molecules [1].</a:t>
            </a:r>
          </a:p>
          <a:p>
            <a:pPr algn="l">
              <a:lnSpc>
                <a:spcPts val="2879"/>
              </a:lnSpc>
            </a:pPr>
          </a:p>
          <a:p>
            <a:pPr algn="l">
              <a:lnSpc>
                <a:spcPts val="2879"/>
              </a:lnSpc>
            </a:pPr>
          </a:p>
          <a:p>
            <a:pPr algn="l">
              <a:lnSpc>
                <a:spcPts val="2879"/>
              </a:lnSpc>
            </a:pPr>
          </a:p>
          <a:p>
            <a:pPr algn="l">
              <a:lnSpc>
                <a:spcPts val="287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3368490" y="7161196"/>
            <a:ext cx="5266950" cy="181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Generated 24 bn reads; 2.4 bn m</a:t>
            </a:r>
            <a:r>
              <a:rPr lang="en-US" sz="24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apped to hg19 (~10 % endogenous) [1].</a:t>
            </a:r>
          </a:p>
          <a:p>
            <a:pPr algn="l">
              <a:lnSpc>
                <a:spcPts val="2879"/>
              </a:lnSpc>
            </a:pPr>
          </a:p>
          <a:p>
            <a:pPr algn="l">
              <a:lnSpc>
                <a:spcPts val="287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531425" y="769794"/>
            <a:ext cx="1522515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Wet‑lab Methods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420942" y="2652901"/>
            <a:ext cx="1742100" cy="1742100"/>
            <a:chOff x="0" y="0"/>
            <a:chExt cx="2322800" cy="232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22830" cy="2322830"/>
            </a:xfrm>
            <a:custGeom>
              <a:avLst/>
              <a:gdLst/>
              <a:ahLst/>
              <a:cxnLst/>
              <a:rect r="r" b="b" t="t" l="l"/>
              <a:pathLst>
                <a:path h="2322830" w="2322830">
                  <a:moveTo>
                    <a:pt x="0" y="1161415"/>
                  </a:moveTo>
                  <a:cubicBezTo>
                    <a:pt x="0" y="519938"/>
                    <a:pt x="519938" y="0"/>
                    <a:pt x="1161415" y="0"/>
                  </a:cubicBezTo>
                  <a:lnTo>
                    <a:pt x="1161415" y="25400"/>
                  </a:lnTo>
                  <a:lnTo>
                    <a:pt x="1161415" y="0"/>
                  </a:lnTo>
                  <a:cubicBezTo>
                    <a:pt x="1802892" y="0"/>
                    <a:pt x="2322830" y="519938"/>
                    <a:pt x="2322830" y="1161415"/>
                  </a:cubicBezTo>
                  <a:lnTo>
                    <a:pt x="2297430" y="1161415"/>
                  </a:lnTo>
                  <a:lnTo>
                    <a:pt x="2322830" y="1161415"/>
                  </a:lnTo>
                  <a:cubicBezTo>
                    <a:pt x="2322830" y="1802892"/>
                    <a:pt x="1802892" y="2322830"/>
                    <a:pt x="1161415" y="2322830"/>
                  </a:cubicBezTo>
                  <a:lnTo>
                    <a:pt x="1161415" y="2297430"/>
                  </a:lnTo>
                  <a:lnTo>
                    <a:pt x="1161415" y="2322830"/>
                  </a:lnTo>
                  <a:cubicBezTo>
                    <a:pt x="519938" y="2322830"/>
                    <a:pt x="0" y="1802765"/>
                    <a:pt x="0" y="1161415"/>
                  </a:cubicBezTo>
                  <a:lnTo>
                    <a:pt x="25400" y="1161415"/>
                  </a:lnTo>
                  <a:lnTo>
                    <a:pt x="50800" y="1161415"/>
                  </a:lnTo>
                  <a:lnTo>
                    <a:pt x="25400" y="1161415"/>
                  </a:lnTo>
                  <a:lnTo>
                    <a:pt x="0" y="1161415"/>
                  </a:lnTo>
                  <a:moveTo>
                    <a:pt x="50800" y="1161415"/>
                  </a:moveTo>
                  <a:cubicBezTo>
                    <a:pt x="50800" y="1175385"/>
                    <a:pt x="39370" y="1186815"/>
                    <a:pt x="25400" y="1186815"/>
                  </a:cubicBezTo>
                  <a:cubicBezTo>
                    <a:pt x="11430" y="1186815"/>
                    <a:pt x="0" y="1175385"/>
                    <a:pt x="0" y="1161415"/>
                  </a:cubicBezTo>
                  <a:cubicBezTo>
                    <a:pt x="0" y="1147445"/>
                    <a:pt x="11430" y="1136015"/>
                    <a:pt x="25400" y="1136015"/>
                  </a:cubicBezTo>
                  <a:cubicBezTo>
                    <a:pt x="39370" y="1136015"/>
                    <a:pt x="50800" y="1147445"/>
                    <a:pt x="50800" y="1161415"/>
                  </a:cubicBezTo>
                  <a:cubicBezTo>
                    <a:pt x="50800" y="1774825"/>
                    <a:pt x="548005" y="2272030"/>
                    <a:pt x="1161415" y="2272030"/>
                  </a:cubicBezTo>
                  <a:cubicBezTo>
                    <a:pt x="1774825" y="2272030"/>
                    <a:pt x="2272030" y="1774825"/>
                    <a:pt x="2272030" y="1161415"/>
                  </a:cubicBezTo>
                  <a:cubicBezTo>
                    <a:pt x="2272030" y="548005"/>
                    <a:pt x="1774825" y="50800"/>
                    <a:pt x="1161415" y="50800"/>
                  </a:cubicBezTo>
                  <a:lnTo>
                    <a:pt x="1161415" y="25400"/>
                  </a:lnTo>
                  <a:lnTo>
                    <a:pt x="1161415" y="50800"/>
                  </a:lnTo>
                  <a:cubicBezTo>
                    <a:pt x="548005" y="50800"/>
                    <a:pt x="50800" y="548005"/>
                    <a:pt x="50800" y="1161415"/>
                  </a:cubicBezTo>
                  <a:close/>
                </a:path>
              </a:pathLst>
            </a:custGeom>
            <a:solidFill>
              <a:srgbClr val="46EFF2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351476" y="4653782"/>
            <a:ext cx="1742100" cy="1742100"/>
            <a:chOff x="0" y="0"/>
            <a:chExt cx="2322800" cy="232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22830" cy="2322830"/>
            </a:xfrm>
            <a:custGeom>
              <a:avLst/>
              <a:gdLst/>
              <a:ahLst/>
              <a:cxnLst/>
              <a:rect r="r" b="b" t="t" l="l"/>
              <a:pathLst>
                <a:path h="2322830" w="2322830">
                  <a:moveTo>
                    <a:pt x="0" y="1161415"/>
                  </a:moveTo>
                  <a:cubicBezTo>
                    <a:pt x="0" y="519938"/>
                    <a:pt x="519938" y="0"/>
                    <a:pt x="1161415" y="0"/>
                  </a:cubicBezTo>
                  <a:lnTo>
                    <a:pt x="1161415" y="25400"/>
                  </a:lnTo>
                  <a:lnTo>
                    <a:pt x="1161415" y="0"/>
                  </a:lnTo>
                  <a:cubicBezTo>
                    <a:pt x="1802892" y="0"/>
                    <a:pt x="2322830" y="519938"/>
                    <a:pt x="2322830" y="1161415"/>
                  </a:cubicBezTo>
                  <a:lnTo>
                    <a:pt x="2297430" y="1161415"/>
                  </a:lnTo>
                  <a:lnTo>
                    <a:pt x="2322830" y="1161415"/>
                  </a:lnTo>
                  <a:cubicBezTo>
                    <a:pt x="2322830" y="1802892"/>
                    <a:pt x="1802892" y="2322830"/>
                    <a:pt x="1161415" y="2322830"/>
                  </a:cubicBezTo>
                  <a:lnTo>
                    <a:pt x="1161415" y="2297430"/>
                  </a:lnTo>
                  <a:lnTo>
                    <a:pt x="1161415" y="2322830"/>
                  </a:lnTo>
                  <a:cubicBezTo>
                    <a:pt x="519938" y="2322830"/>
                    <a:pt x="0" y="1802765"/>
                    <a:pt x="0" y="1161415"/>
                  </a:cubicBezTo>
                  <a:lnTo>
                    <a:pt x="25400" y="1161415"/>
                  </a:lnTo>
                  <a:lnTo>
                    <a:pt x="50800" y="1161415"/>
                  </a:lnTo>
                  <a:lnTo>
                    <a:pt x="25400" y="1161415"/>
                  </a:lnTo>
                  <a:lnTo>
                    <a:pt x="0" y="1161415"/>
                  </a:lnTo>
                  <a:moveTo>
                    <a:pt x="50800" y="1161415"/>
                  </a:moveTo>
                  <a:cubicBezTo>
                    <a:pt x="50800" y="1175385"/>
                    <a:pt x="39370" y="1186815"/>
                    <a:pt x="25400" y="1186815"/>
                  </a:cubicBezTo>
                  <a:cubicBezTo>
                    <a:pt x="11430" y="1186815"/>
                    <a:pt x="0" y="1175385"/>
                    <a:pt x="0" y="1161415"/>
                  </a:cubicBezTo>
                  <a:cubicBezTo>
                    <a:pt x="0" y="1147445"/>
                    <a:pt x="11430" y="1136015"/>
                    <a:pt x="25400" y="1136015"/>
                  </a:cubicBezTo>
                  <a:cubicBezTo>
                    <a:pt x="39370" y="1136015"/>
                    <a:pt x="50800" y="1147445"/>
                    <a:pt x="50800" y="1161415"/>
                  </a:cubicBezTo>
                  <a:cubicBezTo>
                    <a:pt x="50800" y="1774825"/>
                    <a:pt x="548005" y="2272030"/>
                    <a:pt x="1161415" y="2272030"/>
                  </a:cubicBezTo>
                  <a:cubicBezTo>
                    <a:pt x="1774825" y="2272030"/>
                    <a:pt x="2272030" y="1774825"/>
                    <a:pt x="2272030" y="1161415"/>
                  </a:cubicBezTo>
                  <a:cubicBezTo>
                    <a:pt x="2272030" y="548005"/>
                    <a:pt x="1774825" y="50800"/>
                    <a:pt x="1161415" y="50800"/>
                  </a:cubicBezTo>
                  <a:lnTo>
                    <a:pt x="1161415" y="25400"/>
                  </a:lnTo>
                  <a:lnTo>
                    <a:pt x="1161415" y="50800"/>
                  </a:lnTo>
                  <a:cubicBezTo>
                    <a:pt x="548005" y="50800"/>
                    <a:pt x="50800" y="548005"/>
                    <a:pt x="50800" y="1161415"/>
                  </a:cubicBezTo>
                  <a:close/>
                </a:path>
              </a:pathLst>
            </a:custGeom>
            <a:solidFill>
              <a:srgbClr val="46EFF2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420942" y="6866834"/>
            <a:ext cx="1742100" cy="1742100"/>
            <a:chOff x="0" y="0"/>
            <a:chExt cx="2322800" cy="232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22830" cy="2322830"/>
            </a:xfrm>
            <a:custGeom>
              <a:avLst/>
              <a:gdLst/>
              <a:ahLst/>
              <a:cxnLst/>
              <a:rect r="r" b="b" t="t" l="l"/>
              <a:pathLst>
                <a:path h="2322830" w="2322830">
                  <a:moveTo>
                    <a:pt x="0" y="1161415"/>
                  </a:moveTo>
                  <a:cubicBezTo>
                    <a:pt x="0" y="519938"/>
                    <a:pt x="519938" y="0"/>
                    <a:pt x="1161415" y="0"/>
                  </a:cubicBezTo>
                  <a:lnTo>
                    <a:pt x="1161415" y="25400"/>
                  </a:lnTo>
                  <a:lnTo>
                    <a:pt x="1161415" y="0"/>
                  </a:lnTo>
                  <a:cubicBezTo>
                    <a:pt x="1802892" y="0"/>
                    <a:pt x="2322830" y="519938"/>
                    <a:pt x="2322830" y="1161415"/>
                  </a:cubicBezTo>
                  <a:lnTo>
                    <a:pt x="2297430" y="1161415"/>
                  </a:lnTo>
                  <a:lnTo>
                    <a:pt x="2322830" y="1161415"/>
                  </a:lnTo>
                  <a:cubicBezTo>
                    <a:pt x="2322830" y="1802892"/>
                    <a:pt x="1802892" y="2322830"/>
                    <a:pt x="1161415" y="2322830"/>
                  </a:cubicBezTo>
                  <a:lnTo>
                    <a:pt x="1161415" y="2297430"/>
                  </a:lnTo>
                  <a:lnTo>
                    <a:pt x="1161415" y="2322830"/>
                  </a:lnTo>
                  <a:cubicBezTo>
                    <a:pt x="519938" y="2322830"/>
                    <a:pt x="0" y="1802765"/>
                    <a:pt x="0" y="1161415"/>
                  </a:cubicBezTo>
                  <a:lnTo>
                    <a:pt x="25400" y="1161415"/>
                  </a:lnTo>
                  <a:lnTo>
                    <a:pt x="50800" y="1161415"/>
                  </a:lnTo>
                  <a:lnTo>
                    <a:pt x="25400" y="1161415"/>
                  </a:lnTo>
                  <a:lnTo>
                    <a:pt x="0" y="1161415"/>
                  </a:lnTo>
                  <a:moveTo>
                    <a:pt x="50800" y="1161415"/>
                  </a:moveTo>
                  <a:cubicBezTo>
                    <a:pt x="50800" y="1175385"/>
                    <a:pt x="39370" y="1186815"/>
                    <a:pt x="25400" y="1186815"/>
                  </a:cubicBezTo>
                  <a:cubicBezTo>
                    <a:pt x="11430" y="1186815"/>
                    <a:pt x="0" y="1175385"/>
                    <a:pt x="0" y="1161415"/>
                  </a:cubicBezTo>
                  <a:cubicBezTo>
                    <a:pt x="0" y="1147445"/>
                    <a:pt x="11430" y="1136015"/>
                    <a:pt x="25400" y="1136015"/>
                  </a:cubicBezTo>
                  <a:cubicBezTo>
                    <a:pt x="39370" y="1136015"/>
                    <a:pt x="50800" y="1147445"/>
                    <a:pt x="50800" y="1161415"/>
                  </a:cubicBezTo>
                  <a:cubicBezTo>
                    <a:pt x="50800" y="1774825"/>
                    <a:pt x="548005" y="2272030"/>
                    <a:pt x="1161415" y="2272030"/>
                  </a:cubicBezTo>
                  <a:cubicBezTo>
                    <a:pt x="1774825" y="2272030"/>
                    <a:pt x="2272030" y="1774825"/>
                    <a:pt x="2272030" y="1161415"/>
                  </a:cubicBezTo>
                  <a:cubicBezTo>
                    <a:pt x="2272030" y="548005"/>
                    <a:pt x="1774825" y="50800"/>
                    <a:pt x="1161415" y="50800"/>
                  </a:cubicBezTo>
                  <a:lnTo>
                    <a:pt x="1161415" y="25400"/>
                  </a:lnTo>
                  <a:lnTo>
                    <a:pt x="1161415" y="50800"/>
                  </a:lnTo>
                  <a:cubicBezTo>
                    <a:pt x="548005" y="50800"/>
                    <a:pt x="50800" y="548005"/>
                    <a:pt x="50800" y="1161415"/>
                  </a:cubicBezTo>
                  <a:close/>
                </a:path>
              </a:pathLst>
            </a:custGeom>
            <a:solidFill>
              <a:srgbClr val="46EFF2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931279" y="3170054"/>
            <a:ext cx="721426" cy="707794"/>
          </a:xfrm>
          <a:custGeom>
            <a:avLst/>
            <a:gdLst/>
            <a:ahLst/>
            <a:cxnLst/>
            <a:rect r="r" b="b" t="t" l="l"/>
            <a:pathLst>
              <a:path h="707794" w="721426">
                <a:moveTo>
                  <a:pt x="0" y="0"/>
                </a:moveTo>
                <a:lnTo>
                  <a:pt x="721426" y="0"/>
                </a:lnTo>
                <a:lnTo>
                  <a:pt x="721426" y="707794"/>
                </a:lnTo>
                <a:lnTo>
                  <a:pt x="0" y="7077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857183" y="5156047"/>
            <a:ext cx="730688" cy="737570"/>
          </a:xfrm>
          <a:custGeom>
            <a:avLst/>
            <a:gdLst/>
            <a:ahLst/>
            <a:cxnLst/>
            <a:rect r="r" b="b" t="t" l="l"/>
            <a:pathLst>
              <a:path h="737570" w="730688">
                <a:moveTo>
                  <a:pt x="0" y="0"/>
                </a:moveTo>
                <a:lnTo>
                  <a:pt x="730688" y="0"/>
                </a:lnTo>
                <a:lnTo>
                  <a:pt x="730688" y="737570"/>
                </a:lnTo>
                <a:lnTo>
                  <a:pt x="0" y="7375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954250" y="7400172"/>
            <a:ext cx="675484" cy="675424"/>
          </a:xfrm>
          <a:custGeom>
            <a:avLst/>
            <a:gdLst/>
            <a:ahLst/>
            <a:cxnLst/>
            <a:rect r="r" b="b" t="t" l="l"/>
            <a:pathLst>
              <a:path h="675424" w="675484">
                <a:moveTo>
                  <a:pt x="0" y="0"/>
                </a:moveTo>
                <a:lnTo>
                  <a:pt x="675484" y="0"/>
                </a:lnTo>
                <a:lnTo>
                  <a:pt x="675484" y="675424"/>
                </a:lnTo>
                <a:lnTo>
                  <a:pt x="0" y="6754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2863" y="479305"/>
            <a:ext cx="15844110" cy="9667044"/>
          </a:xfrm>
          <a:custGeom>
            <a:avLst/>
            <a:gdLst/>
            <a:ahLst/>
            <a:cxnLst/>
            <a:rect r="r" b="b" t="t" l="l"/>
            <a:pathLst>
              <a:path h="9667044" w="15844110">
                <a:moveTo>
                  <a:pt x="0" y="0"/>
                </a:moveTo>
                <a:lnTo>
                  <a:pt x="15844110" y="0"/>
                </a:lnTo>
                <a:lnTo>
                  <a:pt x="15844110" y="9667044"/>
                </a:lnTo>
                <a:lnTo>
                  <a:pt x="0" y="96670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87154" y="-1258800"/>
            <a:ext cx="6643548" cy="6889298"/>
          </a:xfrm>
          <a:custGeom>
            <a:avLst/>
            <a:gdLst/>
            <a:ahLst/>
            <a:cxnLst/>
            <a:rect r="r" b="b" t="t" l="l"/>
            <a:pathLst>
              <a:path h="6889298" w="6643548">
                <a:moveTo>
                  <a:pt x="0" y="0"/>
                </a:moveTo>
                <a:lnTo>
                  <a:pt x="6643548" y="0"/>
                </a:lnTo>
                <a:lnTo>
                  <a:pt x="6643548" y="6889298"/>
                </a:lnTo>
                <a:lnTo>
                  <a:pt x="0" y="68892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893423" y="2379264"/>
            <a:ext cx="5803491" cy="6305716"/>
          </a:xfrm>
          <a:custGeom>
            <a:avLst/>
            <a:gdLst/>
            <a:ahLst/>
            <a:cxnLst/>
            <a:rect r="r" b="b" t="t" l="l"/>
            <a:pathLst>
              <a:path h="6305716" w="5803491">
                <a:moveTo>
                  <a:pt x="0" y="0"/>
                </a:moveTo>
                <a:lnTo>
                  <a:pt x="5803491" y="0"/>
                </a:lnTo>
                <a:lnTo>
                  <a:pt x="5803491" y="6305716"/>
                </a:lnTo>
                <a:lnTo>
                  <a:pt x="0" y="63057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1425" y="952900"/>
            <a:ext cx="1522515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Bioinformatics</a:t>
            </a:r>
            <a:r>
              <a:rPr lang="en-US" sz="60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 Pipeline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38293" y="3391884"/>
            <a:ext cx="6041666" cy="4458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5496" indent="-317748" lvl="1">
              <a:lnSpc>
                <a:spcPts val="3532"/>
              </a:lnSpc>
              <a:buFont typeface="Arial"/>
              <a:buChar char="•"/>
            </a:pPr>
            <a:r>
              <a:rPr lang="en-US" sz="2943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Adapt</a:t>
            </a:r>
            <a:r>
              <a:rPr lang="en-US" sz="2943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er‑trim &amp; merge, map with BWA‑aln (seed disabled) [1].</a:t>
            </a:r>
          </a:p>
          <a:p>
            <a:pPr algn="l" marL="635496" indent="-317748" lvl="1">
              <a:lnSpc>
                <a:spcPts val="3532"/>
              </a:lnSpc>
              <a:buFont typeface="Arial"/>
              <a:buChar char="•"/>
            </a:pPr>
            <a:r>
              <a:rPr lang="en-US" sz="2943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Damage‑aware genotyping with snpAD [1].</a:t>
            </a:r>
          </a:p>
          <a:p>
            <a:pPr algn="l" marL="635496" indent="-317748" lvl="1">
              <a:lnSpc>
                <a:spcPts val="3532"/>
              </a:lnSpc>
              <a:buFont typeface="Arial"/>
              <a:buChar char="•"/>
            </a:pPr>
            <a:r>
              <a:rPr lang="en-US" sz="2943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Contamination estimates (mtDNA, X‑chromosome, ancestry‑SNPs) &lt; 1 % [1].</a:t>
            </a:r>
          </a:p>
          <a:p>
            <a:pPr algn="l" marL="635496" indent="-317748" lvl="1">
              <a:lnSpc>
                <a:spcPts val="3532"/>
              </a:lnSpc>
              <a:buFont typeface="Arial"/>
              <a:buChar char="•"/>
            </a:pPr>
            <a:r>
              <a:rPr lang="en-US" sz="2943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High depth enabled indel and duplication discovery [1].</a:t>
            </a:r>
          </a:p>
          <a:p>
            <a:pPr algn="l">
              <a:lnSpc>
                <a:spcPts val="3532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654903" y="8810785"/>
            <a:ext cx="6883964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"/>
              </a:lnSpc>
              <a:spcBef>
                <a:spcPct val="0"/>
              </a:spcBef>
            </a:pPr>
            <a:r>
              <a:rPr lang="en-US" sz="15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Figure 3: Schematic overview of the method implemented in snpAD [3]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45140" y="577574"/>
            <a:ext cx="14051380" cy="9642353"/>
          </a:xfrm>
          <a:custGeom>
            <a:avLst/>
            <a:gdLst/>
            <a:ahLst/>
            <a:cxnLst/>
            <a:rect r="r" b="b" t="t" l="l"/>
            <a:pathLst>
              <a:path h="9642353" w="14051380">
                <a:moveTo>
                  <a:pt x="0" y="0"/>
                </a:moveTo>
                <a:lnTo>
                  <a:pt x="14051380" y="0"/>
                </a:lnTo>
                <a:lnTo>
                  <a:pt x="14051380" y="9642353"/>
                </a:lnTo>
                <a:lnTo>
                  <a:pt x="0" y="96423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37143" y="4838498"/>
            <a:ext cx="9158616" cy="197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Abou</a:t>
            </a:r>
            <a:r>
              <a:rPr lang="en-US" sz="32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t 10% of reads mapped to the human reference genome (hg19/GRCh37) [1]</a:t>
            </a:r>
          </a:p>
          <a:p>
            <a:pPr algn="ctr">
              <a:lnSpc>
                <a:spcPts val="3840"/>
              </a:lnSpc>
            </a:pPr>
          </a:p>
          <a:p>
            <a:pPr algn="ctr">
              <a:lnSpc>
                <a:spcPts val="384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969199" y="6570928"/>
            <a:ext cx="6802350" cy="140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~1.8 Gb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69199" y="7952053"/>
            <a:ext cx="680235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of genome sequence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42813" y="1361348"/>
            <a:ext cx="6802350" cy="2781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584C89"/>
                </a:solidFill>
                <a:latin typeface="Arimo"/>
                <a:ea typeface="Arimo"/>
                <a:cs typeface="Arimo"/>
                <a:sym typeface="Arimo"/>
              </a:rPr>
              <a:t> ~30-fold</a:t>
            </a:r>
          </a:p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584C89"/>
                </a:solidFill>
                <a:latin typeface="Arimo"/>
                <a:ea typeface="Arimo"/>
                <a:cs typeface="Arimo"/>
                <a:sym typeface="Arimo"/>
              </a:rPr>
              <a:t>coverage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16451" y="6570928"/>
            <a:ext cx="6802350" cy="140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~53 bp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16451" y="7952053"/>
            <a:ext cx="680235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of average read length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4901229">
            <a:off x="-2400264" y="-2067496"/>
            <a:ext cx="9337506" cy="9677088"/>
          </a:xfrm>
          <a:custGeom>
            <a:avLst/>
            <a:gdLst/>
            <a:ahLst/>
            <a:cxnLst/>
            <a:rect r="r" b="b" t="t" l="l"/>
            <a:pathLst>
              <a:path h="9677088" w="9337506">
                <a:moveTo>
                  <a:pt x="0" y="0"/>
                </a:moveTo>
                <a:lnTo>
                  <a:pt x="9337506" y="0"/>
                </a:lnTo>
                <a:lnTo>
                  <a:pt x="9337506" y="9677088"/>
                </a:lnTo>
                <a:lnTo>
                  <a:pt x="0" y="96770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" r="0" b="-1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699696">
            <a:off x="14632518" y="-1046854"/>
            <a:ext cx="8040504" cy="8338212"/>
          </a:xfrm>
          <a:custGeom>
            <a:avLst/>
            <a:gdLst/>
            <a:ahLst/>
            <a:cxnLst/>
            <a:rect r="r" b="b" t="t" l="l"/>
            <a:pathLst>
              <a:path h="8338212" w="8040504">
                <a:moveTo>
                  <a:pt x="0" y="0"/>
                </a:moveTo>
                <a:lnTo>
                  <a:pt x="8040504" y="0"/>
                </a:lnTo>
                <a:lnTo>
                  <a:pt x="8040504" y="8338212"/>
                </a:lnTo>
                <a:lnTo>
                  <a:pt x="0" y="83382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" t="0" r="-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9578" y="709168"/>
            <a:ext cx="13279237" cy="9276962"/>
          </a:xfrm>
          <a:custGeom>
            <a:avLst/>
            <a:gdLst/>
            <a:ahLst/>
            <a:cxnLst/>
            <a:rect r="r" b="b" t="t" l="l"/>
            <a:pathLst>
              <a:path h="9276962" w="13279237">
                <a:moveTo>
                  <a:pt x="0" y="0"/>
                </a:moveTo>
                <a:lnTo>
                  <a:pt x="13279237" y="0"/>
                </a:lnTo>
                <a:lnTo>
                  <a:pt x="13279237" y="9276962"/>
                </a:lnTo>
                <a:lnTo>
                  <a:pt x="0" y="92769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1425" y="952900"/>
            <a:ext cx="1522515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Results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31475" y="4924425"/>
            <a:ext cx="4428150" cy="459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0"/>
              </a:lnSpc>
            </a:pPr>
            <a:r>
              <a:rPr lang="en-US" sz="3800">
                <a:solidFill>
                  <a:srgbClr val="584C89"/>
                </a:solidFill>
                <a:latin typeface="Arimo"/>
                <a:ea typeface="Arimo"/>
                <a:cs typeface="Arimo"/>
                <a:sym typeface="Arimo"/>
              </a:rPr>
              <a:t>Newly tagged alleles influence LDL</a:t>
            </a:r>
            <a:r>
              <a:rPr lang="en-US" sz="3800">
                <a:solidFill>
                  <a:srgbClr val="584C89"/>
                </a:solidFill>
                <a:latin typeface="Arimo"/>
                <a:ea typeface="Arimo"/>
                <a:cs typeface="Arimo"/>
                <a:sym typeface="Arimo"/>
              </a:rPr>
              <a:t> cholesterol, immune traits, nicotine addiction, schizophrenia risk [1].</a:t>
            </a:r>
          </a:p>
          <a:p>
            <a:pPr algn="ctr">
              <a:lnSpc>
                <a:spcPts val="456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929925" y="4933950"/>
            <a:ext cx="4428150" cy="3609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584C89"/>
                </a:solidFill>
                <a:latin typeface="Arimo"/>
                <a:ea typeface="Arimo"/>
                <a:cs typeface="Arimo"/>
                <a:sym typeface="Arimo"/>
              </a:rPr>
              <a:t>Neandertal‑specific duplications found in olfactory‑receptor clusters [1].</a:t>
            </a:r>
          </a:p>
          <a:p>
            <a:pPr algn="ctr">
              <a:lnSpc>
                <a:spcPts val="48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329625" y="4933950"/>
            <a:ext cx="4428150" cy="3609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584C89"/>
                </a:solidFill>
                <a:latin typeface="Arimo"/>
                <a:ea typeface="Arimo"/>
                <a:cs typeface="Arimo"/>
                <a:sym typeface="Arimo"/>
              </a:rPr>
              <a:t>Created a public catalogue of ~4 million Neandertal SNPs [1].</a:t>
            </a:r>
          </a:p>
          <a:p>
            <a:pPr algn="ctr">
              <a:lnSpc>
                <a:spcPts val="4800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13671360" y="2815737"/>
            <a:ext cx="1742100" cy="1742100"/>
            <a:chOff x="0" y="0"/>
            <a:chExt cx="2322800" cy="232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22830" cy="2322830"/>
            </a:xfrm>
            <a:custGeom>
              <a:avLst/>
              <a:gdLst/>
              <a:ahLst/>
              <a:cxnLst/>
              <a:rect r="r" b="b" t="t" l="l"/>
              <a:pathLst>
                <a:path h="2322830" w="2322830">
                  <a:moveTo>
                    <a:pt x="0" y="1161415"/>
                  </a:moveTo>
                  <a:cubicBezTo>
                    <a:pt x="0" y="519938"/>
                    <a:pt x="519938" y="0"/>
                    <a:pt x="1161415" y="0"/>
                  </a:cubicBezTo>
                  <a:lnTo>
                    <a:pt x="1161415" y="25400"/>
                  </a:lnTo>
                  <a:lnTo>
                    <a:pt x="1161415" y="0"/>
                  </a:lnTo>
                  <a:cubicBezTo>
                    <a:pt x="1802892" y="0"/>
                    <a:pt x="2322830" y="519938"/>
                    <a:pt x="2322830" y="1161415"/>
                  </a:cubicBezTo>
                  <a:lnTo>
                    <a:pt x="2297430" y="1161415"/>
                  </a:lnTo>
                  <a:lnTo>
                    <a:pt x="2322830" y="1161415"/>
                  </a:lnTo>
                  <a:cubicBezTo>
                    <a:pt x="2322830" y="1802892"/>
                    <a:pt x="1802892" y="2322830"/>
                    <a:pt x="1161415" y="2322830"/>
                  </a:cubicBezTo>
                  <a:lnTo>
                    <a:pt x="1161415" y="2297430"/>
                  </a:lnTo>
                  <a:lnTo>
                    <a:pt x="1161415" y="2322830"/>
                  </a:lnTo>
                  <a:cubicBezTo>
                    <a:pt x="519938" y="2322830"/>
                    <a:pt x="0" y="1802765"/>
                    <a:pt x="0" y="1161415"/>
                  </a:cubicBezTo>
                  <a:lnTo>
                    <a:pt x="25400" y="1161415"/>
                  </a:lnTo>
                  <a:lnTo>
                    <a:pt x="50800" y="1161415"/>
                  </a:lnTo>
                  <a:lnTo>
                    <a:pt x="25400" y="1161415"/>
                  </a:lnTo>
                  <a:lnTo>
                    <a:pt x="0" y="1161415"/>
                  </a:lnTo>
                  <a:moveTo>
                    <a:pt x="50800" y="1161415"/>
                  </a:moveTo>
                  <a:cubicBezTo>
                    <a:pt x="50800" y="1175385"/>
                    <a:pt x="39370" y="1186815"/>
                    <a:pt x="25400" y="1186815"/>
                  </a:cubicBezTo>
                  <a:cubicBezTo>
                    <a:pt x="11430" y="1186815"/>
                    <a:pt x="0" y="1175385"/>
                    <a:pt x="0" y="1161415"/>
                  </a:cubicBezTo>
                  <a:cubicBezTo>
                    <a:pt x="0" y="1147445"/>
                    <a:pt x="11430" y="1136015"/>
                    <a:pt x="25400" y="1136015"/>
                  </a:cubicBezTo>
                  <a:cubicBezTo>
                    <a:pt x="39370" y="1136015"/>
                    <a:pt x="50800" y="1147445"/>
                    <a:pt x="50800" y="1161415"/>
                  </a:cubicBezTo>
                  <a:cubicBezTo>
                    <a:pt x="50800" y="1774825"/>
                    <a:pt x="548005" y="2272030"/>
                    <a:pt x="1161415" y="2272030"/>
                  </a:cubicBezTo>
                  <a:cubicBezTo>
                    <a:pt x="1774825" y="2272030"/>
                    <a:pt x="2272030" y="1774825"/>
                    <a:pt x="2272030" y="1161415"/>
                  </a:cubicBezTo>
                  <a:cubicBezTo>
                    <a:pt x="2272030" y="548005"/>
                    <a:pt x="1774825" y="50800"/>
                    <a:pt x="1161415" y="50800"/>
                  </a:cubicBezTo>
                  <a:lnTo>
                    <a:pt x="1161415" y="25400"/>
                  </a:lnTo>
                  <a:lnTo>
                    <a:pt x="1161415" y="50800"/>
                  </a:lnTo>
                  <a:cubicBezTo>
                    <a:pt x="548005" y="50800"/>
                    <a:pt x="50800" y="548005"/>
                    <a:pt x="50800" y="1161415"/>
                  </a:cubicBezTo>
                  <a:close/>
                </a:path>
              </a:pathLst>
            </a:custGeom>
            <a:solidFill>
              <a:srgbClr val="46EFF2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2874500" y="2815737"/>
            <a:ext cx="1742100" cy="1742100"/>
            <a:chOff x="0" y="0"/>
            <a:chExt cx="2322800" cy="232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22830" cy="2322830"/>
            </a:xfrm>
            <a:custGeom>
              <a:avLst/>
              <a:gdLst/>
              <a:ahLst/>
              <a:cxnLst/>
              <a:rect r="r" b="b" t="t" l="l"/>
              <a:pathLst>
                <a:path h="2322830" w="2322830">
                  <a:moveTo>
                    <a:pt x="0" y="1161415"/>
                  </a:moveTo>
                  <a:cubicBezTo>
                    <a:pt x="0" y="519938"/>
                    <a:pt x="519938" y="0"/>
                    <a:pt x="1161415" y="0"/>
                  </a:cubicBezTo>
                  <a:lnTo>
                    <a:pt x="1161415" y="25400"/>
                  </a:lnTo>
                  <a:lnTo>
                    <a:pt x="1161415" y="0"/>
                  </a:lnTo>
                  <a:cubicBezTo>
                    <a:pt x="1802892" y="0"/>
                    <a:pt x="2322830" y="519938"/>
                    <a:pt x="2322830" y="1161415"/>
                  </a:cubicBezTo>
                  <a:lnTo>
                    <a:pt x="2297430" y="1161415"/>
                  </a:lnTo>
                  <a:lnTo>
                    <a:pt x="2322830" y="1161415"/>
                  </a:lnTo>
                  <a:cubicBezTo>
                    <a:pt x="2322830" y="1802892"/>
                    <a:pt x="1802892" y="2322830"/>
                    <a:pt x="1161415" y="2322830"/>
                  </a:cubicBezTo>
                  <a:lnTo>
                    <a:pt x="1161415" y="2297430"/>
                  </a:lnTo>
                  <a:lnTo>
                    <a:pt x="1161415" y="2322830"/>
                  </a:lnTo>
                  <a:cubicBezTo>
                    <a:pt x="519938" y="2322830"/>
                    <a:pt x="0" y="1802765"/>
                    <a:pt x="0" y="1161415"/>
                  </a:cubicBezTo>
                  <a:lnTo>
                    <a:pt x="25400" y="1161415"/>
                  </a:lnTo>
                  <a:lnTo>
                    <a:pt x="50800" y="1161415"/>
                  </a:lnTo>
                  <a:lnTo>
                    <a:pt x="25400" y="1161415"/>
                  </a:lnTo>
                  <a:lnTo>
                    <a:pt x="0" y="1161415"/>
                  </a:lnTo>
                  <a:moveTo>
                    <a:pt x="50800" y="1161415"/>
                  </a:moveTo>
                  <a:cubicBezTo>
                    <a:pt x="50800" y="1175385"/>
                    <a:pt x="39370" y="1186815"/>
                    <a:pt x="25400" y="1186815"/>
                  </a:cubicBezTo>
                  <a:cubicBezTo>
                    <a:pt x="11430" y="1186815"/>
                    <a:pt x="0" y="1175385"/>
                    <a:pt x="0" y="1161415"/>
                  </a:cubicBezTo>
                  <a:cubicBezTo>
                    <a:pt x="0" y="1147445"/>
                    <a:pt x="11430" y="1136015"/>
                    <a:pt x="25400" y="1136015"/>
                  </a:cubicBezTo>
                  <a:cubicBezTo>
                    <a:pt x="39370" y="1136015"/>
                    <a:pt x="50800" y="1147445"/>
                    <a:pt x="50800" y="1161415"/>
                  </a:cubicBezTo>
                  <a:cubicBezTo>
                    <a:pt x="50800" y="1774825"/>
                    <a:pt x="548005" y="2272030"/>
                    <a:pt x="1161415" y="2272030"/>
                  </a:cubicBezTo>
                  <a:cubicBezTo>
                    <a:pt x="1774825" y="2272030"/>
                    <a:pt x="2272030" y="1774825"/>
                    <a:pt x="2272030" y="1161415"/>
                  </a:cubicBezTo>
                  <a:cubicBezTo>
                    <a:pt x="2272030" y="548005"/>
                    <a:pt x="1774825" y="50800"/>
                    <a:pt x="1161415" y="50800"/>
                  </a:cubicBezTo>
                  <a:lnTo>
                    <a:pt x="1161415" y="25400"/>
                  </a:lnTo>
                  <a:lnTo>
                    <a:pt x="1161415" y="50800"/>
                  </a:lnTo>
                  <a:cubicBezTo>
                    <a:pt x="548005" y="50800"/>
                    <a:pt x="50800" y="548005"/>
                    <a:pt x="50800" y="1161415"/>
                  </a:cubicBezTo>
                  <a:close/>
                </a:path>
              </a:pathLst>
            </a:custGeom>
            <a:solidFill>
              <a:srgbClr val="46EFF2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272926" y="2815737"/>
            <a:ext cx="1742100" cy="1742100"/>
            <a:chOff x="0" y="0"/>
            <a:chExt cx="2322800" cy="232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22830" cy="2322830"/>
            </a:xfrm>
            <a:custGeom>
              <a:avLst/>
              <a:gdLst/>
              <a:ahLst/>
              <a:cxnLst/>
              <a:rect r="r" b="b" t="t" l="l"/>
              <a:pathLst>
                <a:path h="2322830" w="2322830">
                  <a:moveTo>
                    <a:pt x="0" y="1161415"/>
                  </a:moveTo>
                  <a:cubicBezTo>
                    <a:pt x="0" y="519938"/>
                    <a:pt x="519938" y="0"/>
                    <a:pt x="1161415" y="0"/>
                  </a:cubicBezTo>
                  <a:lnTo>
                    <a:pt x="1161415" y="25400"/>
                  </a:lnTo>
                  <a:lnTo>
                    <a:pt x="1161415" y="0"/>
                  </a:lnTo>
                  <a:cubicBezTo>
                    <a:pt x="1802892" y="0"/>
                    <a:pt x="2322830" y="519938"/>
                    <a:pt x="2322830" y="1161415"/>
                  </a:cubicBezTo>
                  <a:lnTo>
                    <a:pt x="2297430" y="1161415"/>
                  </a:lnTo>
                  <a:lnTo>
                    <a:pt x="2322830" y="1161415"/>
                  </a:lnTo>
                  <a:cubicBezTo>
                    <a:pt x="2322830" y="1802892"/>
                    <a:pt x="1802892" y="2322830"/>
                    <a:pt x="1161415" y="2322830"/>
                  </a:cubicBezTo>
                  <a:lnTo>
                    <a:pt x="1161415" y="2297430"/>
                  </a:lnTo>
                  <a:lnTo>
                    <a:pt x="1161415" y="2322830"/>
                  </a:lnTo>
                  <a:cubicBezTo>
                    <a:pt x="519938" y="2322830"/>
                    <a:pt x="0" y="1802765"/>
                    <a:pt x="0" y="1161415"/>
                  </a:cubicBezTo>
                  <a:lnTo>
                    <a:pt x="25400" y="1161415"/>
                  </a:lnTo>
                  <a:lnTo>
                    <a:pt x="50800" y="1161415"/>
                  </a:lnTo>
                  <a:lnTo>
                    <a:pt x="25400" y="1161415"/>
                  </a:lnTo>
                  <a:lnTo>
                    <a:pt x="0" y="1161415"/>
                  </a:lnTo>
                  <a:moveTo>
                    <a:pt x="50800" y="1161415"/>
                  </a:moveTo>
                  <a:cubicBezTo>
                    <a:pt x="50800" y="1175385"/>
                    <a:pt x="39370" y="1186815"/>
                    <a:pt x="25400" y="1186815"/>
                  </a:cubicBezTo>
                  <a:cubicBezTo>
                    <a:pt x="11430" y="1186815"/>
                    <a:pt x="0" y="1175385"/>
                    <a:pt x="0" y="1161415"/>
                  </a:cubicBezTo>
                  <a:cubicBezTo>
                    <a:pt x="0" y="1147445"/>
                    <a:pt x="11430" y="1136015"/>
                    <a:pt x="25400" y="1136015"/>
                  </a:cubicBezTo>
                  <a:cubicBezTo>
                    <a:pt x="39370" y="1136015"/>
                    <a:pt x="50800" y="1147445"/>
                    <a:pt x="50800" y="1161415"/>
                  </a:cubicBezTo>
                  <a:cubicBezTo>
                    <a:pt x="50800" y="1774825"/>
                    <a:pt x="548005" y="2272030"/>
                    <a:pt x="1161415" y="2272030"/>
                  </a:cubicBezTo>
                  <a:cubicBezTo>
                    <a:pt x="1774825" y="2272030"/>
                    <a:pt x="2272030" y="1774825"/>
                    <a:pt x="2272030" y="1161415"/>
                  </a:cubicBezTo>
                  <a:cubicBezTo>
                    <a:pt x="2272030" y="548005"/>
                    <a:pt x="1774825" y="50800"/>
                    <a:pt x="1161415" y="50800"/>
                  </a:cubicBezTo>
                  <a:lnTo>
                    <a:pt x="1161415" y="25400"/>
                  </a:lnTo>
                  <a:lnTo>
                    <a:pt x="1161415" y="50800"/>
                  </a:lnTo>
                  <a:cubicBezTo>
                    <a:pt x="548005" y="50800"/>
                    <a:pt x="50800" y="548005"/>
                    <a:pt x="50800" y="1161415"/>
                  </a:cubicBezTo>
                  <a:close/>
                </a:path>
              </a:pathLst>
            </a:custGeom>
            <a:solidFill>
              <a:srgbClr val="46EFF2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4162169" y="3368683"/>
            <a:ext cx="760482" cy="636208"/>
          </a:xfrm>
          <a:custGeom>
            <a:avLst/>
            <a:gdLst/>
            <a:ahLst/>
            <a:cxnLst/>
            <a:rect r="r" b="b" t="t" l="l"/>
            <a:pathLst>
              <a:path h="636208" w="760482">
                <a:moveTo>
                  <a:pt x="0" y="0"/>
                </a:moveTo>
                <a:lnTo>
                  <a:pt x="760482" y="0"/>
                </a:lnTo>
                <a:lnTo>
                  <a:pt x="760482" y="636208"/>
                </a:lnTo>
                <a:lnTo>
                  <a:pt x="0" y="6362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791545" y="3346619"/>
            <a:ext cx="704910" cy="680336"/>
          </a:xfrm>
          <a:custGeom>
            <a:avLst/>
            <a:gdLst/>
            <a:ahLst/>
            <a:cxnLst/>
            <a:rect r="r" b="b" t="t" l="l"/>
            <a:pathLst>
              <a:path h="680336" w="704910">
                <a:moveTo>
                  <a:pt x="0" y="0"/>
                </a:moveTo>
                <a:lnTo>
                  <a:pt x="704910" y="0"/>
                </a:lnTo>
                <a:lnTo>
                  <a:pt x="704910" y="680336"/>
                </a:lnTo>
                <a:lnTo>
                  <a:pt x="0" y="6803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382027" y="3368683"/>
            <a:ext cx="727046" cy="706838"/>
          </a:xfrm>
          <a:custGeom>
            <a:avLst/>
            <a:gdLst/>
            <a:ahLst/>
            <a:cxnLst/>
            <a:rect r="r" b="b" t="t" l="l"/>
            <a:pathLst>
              <a:path h="706838" w="727046">
                <a:moveTo>
                  <a:pt x="0" y="0"/>
                </a:moveTo>
                <a:lnTo>
                  <a:pt x="727046" y="0"/>
                </a:lnTo>
                <a:lnTo>
                  <a:pt x="727046" y="706838"/>
                </a:lnTo>
                <a:lnTo>
                  <a:pt x="0" y="7068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5303" y="962421"/>
            <a:ext cx="17294938" cy="8877493"/>
          </a:xfrm>
          <a:custGeom>
            <a:avLst/>
            <a:gdLst/>
            <a:ahLst/>
            <a:cxnLst/>
            <a:rect r="r" b="b" t="t" l="l"/>
            <a:pathLst>
              <a:path h="8877493" w="17294938">
                <a:moveTo>
                  <a:pt x="0" y="0"/>
                </a:moveTo>
                <a:lnTo>
                  <a:pt x="17294939" y="0"/>
                </a:lnTo>
                <a:lnTo>
                  <a:pt x="17294939" y="8877493"/>
                </a:lnTo>
                <a:lnTo>
                  <a:pt x="0" y="88774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323584">
            <a:off x="-2438946" y="-1397892"/>
            <a:ext cx="5999508" cy="6221322"/>
          </a:xfrm>
          <a:custGeom>
            <a:avLst/>
            <a:gdLst/>
            <a:ahLst/>
            <a:cxnLst/>
            <a:rect r="r" b="b" t="t" l="l"/>
            <a:pathLst>
              <a:path h="6221322" w="5999508">
                <a:moveTo>
                  <a:pt x="0" y="0"/>
                </a:moveTo>
                <a:lnTo>
                  <a:pt x="5999508" y="0"/>
                </a:lnTo>
                <a:lnTo>
                  <a:pt x="5999508" y="6221322"/>
                </a:lnTo>
                <a:lnTo>
                  <a:pt x="0" y="62213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" r="0" b="-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368490" y="2865566"/>
            <a:ext cx="5716525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Benchma</a:t>
            </a:r>
            <a:r>
              <a:rPr lang="en-US" sz="24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rking damage‑aware aligners (nf‑core/eager, PALEOMIX) [1].</a:t>
            </a:r>
          </a:p>
          <a:p>
            <a:pPr algn="l">
              <a:lnSpc>
                <a:spcPts val="287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1518639" y="3870328"/>
            <a:ext cx="6114631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Imp</a:t>
            </a:r>
            <a:r>
              <a:rPr lang="en-US" sz="24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roved introgression detection (IBDmix, Sprime, IBIS) [1].</a:t>
            </a:r>
          </a:p>
          <a:p>
            <a:pPr algn="l">
              <a:lnSpc>
                <a:spcPts val="287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3368490" y="5615445"/>
            <a:ext cx="526695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Functional annot</a:t>
            </a:r>
            <a:r>
              <a:rPr lang="en-US" sz="24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ation in Ensembl VEP and PharmGKB [1].</a:t>
            </a:r>
          </a:p>
          <a:p>
            <a:pPr algn="l">
              <a:lnSpc>
                <a:spcPts val="287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531425" y="769794"/>
            <a:ext cx="1522515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Applications in Bioinformatics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420942" y="2357469"/>
            <a:ext cx="1742100" cy="1742100"/>
            <a:chOff x="0" y="0"/>
            <a:chExt cx="2322800" cy="232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22830" cy="2322830"/>
            </a:xfrm>
            <a:custGeom>
              <a:avLst/>
              <a:gdLst/>
              <a:ahLst/>
              <a:cxnLst/>
              <a:rect r="r" b="b" t="t" l="l"/>
              <a:pathLst>
                <a:path h="2322830" w="2322830">
                  <a:moveTo>
                    <a:pt x="0" y="1161415"/>
                  </a:moveTo>
                  <a:cubicBezTo>
                    <a:pt x="0" y="519938"/>
                    <a:pt x="519938" y="0"/>
                    <a:pt x="1161415" y="0"/>
                  </a:cubicBezTo>
                  <a:lnTo>
                    <a:pt x="1161415" y="25400"/>
                  </a:lnTo>
                  <a:lnTo>
                    <a:pt x="1161415" y="0"/>
                  </a:lnTo>
                  <a:cubicBezTo>
                    <a:pt x="1802892" y="0"/>
                    <a:pt x="2322830" y="519938"/>
                    <a:pt x="2322830" y="1161415"/>
                  </a:cubicBezTo>
                  <a:lnTo>
                    <a:pt x="2297430" y="1161415"/>
                  </a:lnTo>
                  <a:lnTo>
                    <a:pt x="2322830" y="1161415"/>
                  </a:lnTo>
                  <a:cubicBezTo>
                    <a:pt x="2322830" y="1802892"/>
                    <a:pt x="1802892" y="2322830"/>
                    <a:pt x="1161415" y="2322830"/>
                  </a:cubicBezTo>
                  <a:lnTo>
                    <a:pt x="1161415" y="2297430"/>
                  </a:lnTo>
                  <a:lnTo>
                    <a:pt x="1161415" y="2322830"/>
                  </a:lnTo>
                  <a:cubicBezTo>
                    <a:pt x="519938" y="2322830"/>
                    <a:pt x="0" y="1802765"/>
                    <a:pt x="0" y="1161415"/>
                  </a:cubicBezTo>
                  <a:lnTo>
                    <a:pt x="25400" y="1161415"/>
                  </a:lnTo>
                  <a:lnTo>
                    <a:pt x="50800" y="1161415"/>
                  </a:lnTo>
                  <a:lnTo>
                    <a:pt x="25400" y="1161415"/>
                  </a:lnTo>
                  <a:lnTo>
                    <a:pt x="0" y="1161415"/>
                  </a:lnTo>
                  <a:moveTo>
                    <a:pt x="50800" y="1161415"/>
                  </a:moveTo>
                  <a:cubicBezTo>
                    <a:pt x="50800" y="1175385"/>
                    <a:pt x="39370" y="1186815"/>
                    <a:pt x="25400" y="1186815"/>
                  </a:cubicBezTo>
                  <a:cubicBezTo>
                    <a:pt x="11430" y="1186815"/>
                    <a:pt x="0" y="1175385"/>
                    <a:pt x="0" y="1161415"/>
                  </a:cubicBezTo>
                  <a:cubicBezTo>
                    <a:pt x="0" y="1147445"/>
                    <a:pt x="11430" y="1136015"/>
                    <a:pt x="25400" y="1136015"/>
                  </a:cubicBezTo>
                  <a:cubicBezTo>
                    <a:pt x="39370" y="1136015"/>
                    <a:pt x="50800" y="1147445"/>
                    <a:pt x="50800" y="1161415"/>
                  </a:cubicBezTo>
                  <a:cubicBezTo>
                    <a:pt x="50800" y="1774825"/>
                    <a:pt x="548005" y="2272030"/>
                    <a:pt x="1161415" y="2272030"/>
                  </a:cubicBezTo>
                  <a:cubicBezTo>
                    <a:pt x="1774825" y="2272030"/>
                    <a:pt x="2272030" y="1774825"/>
                    <a:pt x="2272030" y="1161415"/>
                  </a:cubicBezTo>
                  <a:cubicBezTo>
                    <a:pt x="2272030" y="548005"/>
                    <a:pt x="1774825" y="50800"/>
                    <a:pt x="1161415" y="50800"/>
                  </a:cubicBezTo>
                  <a:lnTo>
                    <a:pt x="1161415" y="25400"/>
                  </a:lnTo>
                  <a:lnTo>
                    <a:pt x="1161415" y="50800"/>
                  </a:lnTo>
                  <a:cubicBezTo>
                    <a:pt x="548005" y="50800"/>
                    <a:pt x="50800" y="548005"/>
                    <a:pt x="50800" y="1161415"/>
                  </a:cubicBezTo>
                  <a:close/>
                </a:path>
              </a:pathLst>
            </a:custGeom>
            <a:solidFill>
              <a:srgbClr val="46EFF2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351477" y="3443319"/>
            <a:ext cx="1742100" cy="1742100"/>
            <a:chOff x="0" y="0"/>
            <a:chExt cx="2322800" cy="232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22830" cy="2322830"/>
            </a:xfrm>
            <a:custGeom>
              <a:avLst/>
              <a:gdLst/>
              <a:ahLst/>
              <a:cxnLst/>
              <a:rect r="r" b="b" t="t" l="l"/>
              <a:pathLst>
                <a:path h="2322830" w="2322830">
                  <a:moveTo>
                    <a:pt x="0" y="1161415"/>
                  </a:moveTo>
                  <a:cubicBezTo>
                    <a:pt x="0" y="519938"/>
                    <a:pt x="519938" y="0"/>
                    <a:pt x="1161415" y="0"/>
                  </a:cubicBezTo>
                  <a:lnTo>
                    <a:pt x="1161415" y="25400"/>
                  </a:lnTo>
                  <a:lnTo>
                    <a:pt x="1161415" y="0"/>
                  </a:lnTo>
                  <a:cubicBezTo>
                    <a:pt x="1802892" y="0"/>
                    <a:pt x="2322830" y="519938"/>
                    <a:pt x="2322830" y="1161415"/>
                  </a:cubicBezTo>
                  <a:lnTo>
                    <a:pt x="2297430" y="1161415"/>
                  </a:lnTo>
                  <a:lnTo>
                    <a:pt x="2322830" y="1161415"/>
                  </a:lnTo>
                  <a:cubicBezTo>
                    <a:pt x="2322830" y="1802892"/>
                    <a:pt x="1802892" y="2322830"/>
                    <a:pt x="1161415" y="2322830"/>
                  </a:cubicBezTo>
                  <a:lnTo>
                    <a:pt x="1161415" y="2297430"/>
                  </a:lnTo>
                  <a:lnTo>
                    <a:pt x="1161415" y="2322830"/>
                  </a:lnTo>
                  <a:cubicBezTo>
                    <a:pt x="519938" y="2322830"/>
                    <a:pt x="0" y="1802765"/>
                    <a:pt x="0" y="1161415"/>
                  </a:cubicBezTo>
                  <a:lnTo>
                    <a:pt x="25400" y="1161415"/>
                  </a:lnTo>
                  <a:lnTo>
                    <a:pt x="50800" y="1161415"/>
                  </a:lnTo>
                  <a:lnTo>
                    <a:pt x="25400" y="1161415"/>
                  </a:lnTo>
                  <a:lnTo>
                    <a:pt x="0" y="1161415"/>
                  </a:lnTo>
                  <a:moveTo>
                    <a:pt x="50800" y="1161415"/>
                  </a:moveTo>
                  <a:cubicBezTo>
                    <a:pt x="50800" y="1175385"/>
                    <a:pt x="39370" y="1186815"/>
                    <a:pt x="25400" y="1186815"/>
                  </a:cubicBezTo>
                  <a:cubicBezTo>
                    <a:pt x="11430" y="1186815"/>
                    <a:pt x="0" y="1175385"/>
                    <a:pt x="0" y="1161415"/>
                  </a:cubicBezTo>
                  <a:cubicBezTo>
                    <a:pt x="0" y="1147445"/>
                    <a:pt x="11430" y="1136015"/>
                    <a:pt x="25400" y="1136015"/>
                  </a:cubicBezTo>
                  <a:cubicBezTo>
                    <a:pt x="39370" y="1136015"/>
                    <a:pt x="50800" y="1147445"/>
                    <a:pt x="50800" y="1161415"/>
                  </a:cubicBezTo>
                  <a:cubicBezTo>
                    <a:pt x="50800" y="1774825"/>
                    <a:pt x="548005" y="2272030"/>
                    <a:pt x="1161415" y="2272030"/>
                  </a:cubicBezTo>
                  <a:cubicBezTo>
                    <a:pt x="1774825" y="2272030"/>
                    <a:pt x="2272030" y="1774825"/>
                    <a:pt x="2272030" y="1161415"/>
                  </a:cubicBezTo>
                  <a:cubicBezTo>
                    <a:pt x="2272030" y="548005"/>
                    <a:pt x="1774825" y="50800"/>
                    <a:pt x="1161415" y="50800"/>
                  </a:cubicBezTo>
                  <a:lnTo>
                    <a:pt x="1161415" y="25400"/>
                  </a:lnTo>
                  <a:lnTo>
                    <a:pt x="1161415" y="50800"/>
                  </a:lnTo>
                  <a:cubicBezTo>
                    <a:pt x="548005" y="50800"/>
                    <a:pt x="50800" y="548005"/>
                    <a:pt x="50800" y="1161415"/>
                  </a:cubicBezTo>
                  <a:close/>
                </a:path>
              </a:pathLst>
            </a:custGeom>
            <a:solidFill>
              <a:srgbClr val="46EFF2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420942" y="5185419"/>
            <a:ext cx="1742100" cy="1742100"/>
            <a:chOff x="0" y="0"/>
            <a:chExt cx="2322800" cy="232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22830" cy="2322830"/>
            </a:xfrm>
            <a:custGeom>
              <a:avLst/>
              <a:gdLst/>
              <a:ahLst/>
              <a:cxnLst/>
              <a:rect r="r" b="b" t="t" l="l"/>
              <a:pathLst>
                <a:path h="2322830" w="2322830">
                  <a:moveTo>
                    <a:pt x="0" y="1161415"/>
                  </a:moveTo>
                  <a:cubicBezTo>
                    <a:pt x="0" y="519938"/>
                    <a:pt x="519938" y="0"/>
                    <a:pt x="1161415" y="0"/>
                  </a:cubicBezTo>
                  <a:lnTo>
                    <a:pt x="1161415" y="25400"/>
                  </a:lnTo>
                  <a:lnTo>
                    <a:pt x="1161415" y="0"/>
                  </a:lnTo>
                  <a:cubicBezTo>
                    <a:pt x="1802892" y="0"/>
                    <a:pt x="2322830" y="519938"/>
                    <a:pt x="2322830" y="1161415"/>
                  </a:cubicBezTo>
                  <a:lnTo>
                    <a:pt x="2297430" y="1161415"/>
                  </a:lnTo>
                  <a:lnTo>
                    <a:pt x="2322830" y="1161415"/>
                  </a:lnTo>
                  <a:cubicBezTo>
                    <a:pt x="2322830" y="1802892"/>
                    <a:pt x="1802892" y="2322830"/>
                    <a:pt x="1161415" y="2322830"/>
                  </a:cubicBezTo>
                  <a:lnTo>
                    <a:pt x="1161415" y="2297430"/>
                  </a:lnTo>
                  <a:lnTo>
                    <a:pt x="1161415" y="2322830"/>
                  </a:lnTo>
                  <a:cubicBezTo>
                    <a:pt x="519938" y="2322830"/>
                    <a:pt x="0" y="1802765"/>
                    <a:pt x="0" y="1161415"/>
                  </a:cubicBezTo>
                  <a:lnTo>
                    <a:pt x="25400" y="1161415"/>
                  </a:lnTo>
                  <a:lnTo>
                    <a:pt x="50800" y="1161415"/>
                  </a:lnTo>
                  <a:lnTo>
                    <a:pt x="25400" y="1161415"/>
                  </a:lnTo>
                  <a:lnTo>
                    <a:pt x="0" y="1161415"/>
                  </a:lnTo>
                  <a:moveTo>
                    <a:pt x="50800" y="1161415"/>
                  </a:moveTo>
                  <a:cubicBezTo>
                    <a:pt x="50800" y="1175385"/>
                    <a:pt x="39370" y="1186815"/>
                    <a:pt x="25400" y="1186815"/>
                  </a:cubicBezTo>
                  <a:cubicBezTo>
                    <a:pt x="11430" y="1186815"/>
                    <a:pt x="0" y="1175385"/>
                    <a:pt x="0" y="1161415"/>
                  </a:cubicBezTo>
                  <a:cubicBezTo>
                    <a:pt x="0" y="1147445"/>
                    <a:pt x="11430" y="1136015"/>
                    <a:pt x="25400" y="1136015"/>
                  </a:cubicBezTo>
                  <a:cubicBezTo>
                    <a:pt x="39370" y="1136015"/>
                    <a:pt x="50800" y="1147445"/>
                    <a:pt x="50800" y="1161415"/>
                  </a:cubicBezTo>
                  <a:cubicBezTo>
                    <a:pt x="50800" y="1774825"/>
                    <a:pt x="548005" y="2272030"/>
                    <a:pt x="1161415" y="2272030"/>
                  </a:cubicBezTo>
                  <a:cubicBezTo>
                    <a:pt x="1774825" y="2272030"/>
                    <a:pt x="2272030" y="1774825"/>
                    <a:pt x="2272030" y="1161415"/>
                  </a:cubicBezTo>
                  <a:cubicBezTo>
                    <a:pt x="2272030" y="548005"/>
                    <a:pt x="1774825" y="50800"/>
                    <a:pt x="1161415" y="50800"/>
                  </a:cubicBezTo>
                  <a:lnTo>
                    <a:pt x="1161415" y="25400"/>
                  </a:lnTo>
                  <a:lnTo>
                    <a:pt x="1161415" y="50800"/>
                  </a:lnTo>
                  <a:cubicBezTo>
                    <a:pt x="548005" y="50800"/>
                    <a:pt x="50800" y="548005"/>
                    <a:pt x="50800" y="1161415"/>
                  </a:cubicBezTo>
                  <a:close/>
                </a:path>
              </a:pathLst>
            </a:custGeom>
            <a:solidFill>
              <a:srgbClr val="46EFF2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987884" y="2875091"/>
            <a:ext cx="608216" cy="706856"/>
          </a:xfrm>
          <a:custGeom>
            <a:avLst/>
            <a:gdLst/>
            <a:ahLst/>
            <a:cxnLst/>
            <a:rect r="r" b="b" t="t" l="l"/>
            <a:pathLst>
              <a:path h="706856" w="608216">
                <a:moveTo>
                  <a:pt x="0" y="0"/>
                </a:moveTo>
                <a:lnTo>
                  <a:pt x="608216" y="0"/>
                </a:lnTo>
                <a:lnTo>
                  <a:pt x="608216" y="706856"/>
                </a:lnTo>
                <a:lnTo>
                  <a:pt x="0" y="7068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9351477" y="6487968"/>
            <a:ext cx="1742100" cy="1742100"/>
            <a:chOff x="0" y="0"/>
            <a:chExt cx="2322800" cy="232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322830" cy="2322830"/>
            </a:xfrm>
            <a:custGeom>
              <a:avLst/>
              <a:gdLst/>
              <a:ahLst/>
              <a:cxnLst/>
              <a:rect r="r" b="b" t="t" l="l"/>
              <a:pathLst>
                <a:path h="2322830" w="2322830">
                  <a:moveTo>
                    <a:pt x="0" y="1161415"/>
                  </a:moveTo>
                  <a:cubicBezTo>
                    <a:pt x="0" y="519938"/>
                    <a:pt x="519938" y="0"/>
                    <a:pt x="1161415" y="0"/>
                  </a:cubicBezTo>
                  <a:lnTo>
                    <a:pt x="1161415" y="25400"/>
                  </a:lnTo>
                  <a:lnTo>
                    <a:pt x="1161415" y="0"/>
                  </a:lnTo>
                  <a:cubicBezTo>
                    <a:pt x="1802892" y="0"/>
                    <a:pt x="2322830" y="519938"/>
                    <a:pt x="2322830" y="1161415"/>
                  </a:cubicBezTo>
                  <a:lnTo>
                    <a:pt x="2297430" y="1161415"/>
                  </a:lnTo>
                  <a:lnTo>
                    <a:pt x="2322830" y="1161415"/>
                  </a:lnTo>
                  <a:cubicBezTo>
                    <a:pt x="2322830" y="1802892"/>
                    <a:pt x="1802892" y="2322830"/>
                    <a:pt x="1161415" y="2322830"/>
                  </a:cubicBezTo>
                  <a:lnTo>
                    <a:pt x="1161415" y="2297430"/>
                  </a:lnTo>
                  <a:lnTo>
                    <a:pt x="1161415" y="2322830"/>
                  </a:lnTo>
                  <a:cubicBezTo>
                    <a:pt x="519938" y="2322830"/>
                    <a:pt x="0" y="1802765"/>
                    <a:pt x="0" y="1161415"/>
                  </a:cubicBezTo>
                  <a:lnTo>
                    <a:pt x="25400" y="1161415"/>
                  </a:lnTo>
                  <a:lnTo>
                    <a:pt x="50800" y="1161415"/>
                  </a:lnTo>
                  <a:lnTo>
                    <a:pt x="25400" y="1161415"/>
                  </a:lnTo>
                  <a:lnTo>
                    <a:pt x="0" y="1161415"/>
                  </a:lnTo>
                  <a:moveTo>
                    <a:pt x="50800" y="1161415"/>
                  </a:moveTo>
                  <a:cubicBezTo>
                    <a:pt x="50800" y="1175385"/>
                    <a:pt x="39370" y="1186815"/>
                    <a:pt x="25400" y="1186815"/>
                  </a:cubicBezTo>
                  <a:cubicBezTo>
                    <a:pt x="11430" y="1186815"/>
                    <a:pt x="0" y="1175385"/>
                    <a:pt x="0" y="1161415"/>
                  </a:cubicBezTo>
                  <a:cubicBezTo>
                    <a:pt x="0" y="1147445"/>
                    <a:pt x="11430" y="1136015"/>
                    <a:pt x="25400" y="1136015"/>
                  </a:cubicBezTo>
                  <a:cubicBezTo>
                    <a:pt x="39370" y="1136015"/>
                    <a:pt x="50800" y="1147445"/>
                    <a:pt x="50800" y="1161415"/>
                  </a:cubicBezTo>
                  <a:cubicBezTo>
                    <a:pt x="50800" y="1774825"/>
                    <a:pt x="548005" y="2272030"/>
                    <a:pt x="1161415" y="2272030"/>
                  </a:cubicBezTo>
                  <a:cubicBezTo>
                    <a:pt x="1774825" y="2272030"/>
                    <a:pt x="2272030" y="1774825"/>
                    <a:pt x="2272030" y="1161415"/>
                  </a:cubicBezTo>
                  <a:cubicBezTo>
                    <a:pt x="2272030" y="548005"/>
                    <a:pt x="1774825" y="50800"/>
                    <a:pt x="1161415" y="50800"/>
                  </a:cubicBezTo>
                  <a:lnTo>
                    <a:pt x="1161415" y="25400"/>
                  </a:lnTo>
                  <a:lnTo>
                    <a:pt x="1161415" y="50800"/>
                  </a:lnTo>
                  <a:cubicBezTo>
                    <a:pt x="548005" y="50800"/>
                    <a:pt x="50800" y="548005"/>
                    <a:pt x="50800" y="1161415"/>
                  </a:cubicBezTo>
                  <a:close/>
                </a:path>
              </a:pathLst>
            </a:custGeom>
            <a:solidFill>
              <a:srgbClr val="46EFF2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420942" y="8097814"/>
            <a:ext cx="1742100" cy="1742100"/>
            <a:chOff x="0" y="0"/>
            <a:chExt cx="2322800" cy="232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322830" cy="2322830"/>
            </a:xfrm>
            <a:custGeom>
              <a:avLst/>
              <a:gdLst/>
              <a:ahLst/>
              <a:cxnLst/>
              <a:rect r="r" b="b" t="t" l="l"/>
              <a:pathLst>
                <a:path h="2322830" w="2322830">
                  <a:moveTo>
                    <a:pt x="0" y="1161415"/>
                  </a:moveTo>
                  <a:cubicBezTo>
                    <a:pt x="0" y="519938"/>
                    <a:pt x="519938" y="0"/>
                    <a:pt x="1161415" y="0"/>
                  </a:cubicBezTo>
                  <a:lnTo>
                    <a:pt x="1161415" y="25400"/>
                  </a:lnTo>
                  <a:lnTo>
                    <a:pt x="1161415" y="0"/>
                  </a:lnTo>
                  <a:cubicBezTo>
                    <a:pt x="1802892" y="0"/>
                    <a:pt x="2322830" y="519938"/>
                    <a:pt x="2322830" y="1161415"/>
                  </a:cubicBezTo>
                  <a:lnTo>
                    <a:pt x="2297430" y="1161415"/>
                  </a:lnTo>
                  <a:lnTo>
                    <a:pt x="2322830" y="1161415"/>
                  </a:lnTo>
                  <a:cubicBezTo>
                    <a:pt x="2322830" y="1802892"/>
                    <a:pt x="1802892" y="2322830"/>
                    <a:pt x="1161415" y="2322830"/>
                  </a:cubicBezTo>
                  <a:lnTo>
                    <a:pt x="1161415" y="2297430"/>
                  </a:lnTo>
                  <a:lnTo>
                    <a:pt x="1161415" y="2322830"/>
                  </a:lnTo>
                  <a:cubicBezTo>
                    <a:pt x="519938" y="2322830"/>
                    <a:pt x="0" y="1802765"/>
                    <a:pt x="0" y="1161415"/>
                  </a:cubicBezTo>
                  <a:lnTo>
                    <a:pt x="25400" y="1161415"/>
                  </a:lnTo>
                  <a:lnTo>
                    <a:pt x="50800" y="1161415"/>
                  </a:lnTo>
                  <a:lnTo>
                    <a:pt x="25400" y="1161415"/>
                  </a:lnTo>
                  <a:lnTo>
                    <a:pt x="0" y="1161415"/>
                  </a:lnTo>
                  <a:moveTo>
                    <a:pt x="50800" y="1161415"/>
                  </a:moveTo>
                  <a:cubicBezTo>
                    <a:pt x="50800" y="1175385"/>
                    <a:pt x="39370" y="1186815"/>
                    <a:pt x="25400" y="1186815"/>
                  </a:cubicBezTo>
                  <a:cubicBezTo>
                    <a:pt x="11430" y="1186815"/>
                    <a:pt x="0" y="1175385"/>
                    <a:pt x="0" y="1161415"/>
                  </a:cubicBezTo>
                  <a:cubicBezTo>
                    <a:pt x="0" y="1147445"/>
                    <a:pt x="11430" y="1136015"/>
                    <a:pt x="25400" y="1136015"/>
                  </a:cubicBezTo>
                  <a:cubicBezTo>
                    <a:pt x="39370" y="1136015"/>
                    <a:pt x="50800" y="1147445"/>
                    <a:pt x="50800" y="1161415"/>
                  </a:cubicBezTo>
                  <a:cubicBezTo>
                    <a:pt x="50800" y="1774825"/>
                    <a:pt x="548005" y="2272030"/>
                    <a:pt x="1161415" y="2272030"/>
                  </a:cubicBezTo>
                  <a:cubicBezTo>
                    <a:pt x="1774825" y="2272030"/>
                    <a:pt x="2272030" y="1774825"/>
                    <a:pt x="2272030" y="1161415"/>
                  </a:cubicBezTo>
                  <a:cubicBezTo>
                    <a:pt x="2272030" y="548005"/>
                    <a:pt x="1774825" y="50800"/>
                    <a:pt x="1161415" y="50800"/>
                  </a:cubicBezTo>
                  <a:lnTo>
                    <a:pt x="1161415" y="25400"/>
                  </a:lnTo>
                  <a:lnTo>
                    <a:pt x="1161415" y="50800"/>
                  </a:lnTo>
                  <a:cubicBezTo>
                    <a:pt x="548005" y="50800"/>
                    <a:pt x="50800" y="548005"/>
                    <a:pt x="50800" y="1161415"/>
                  </a:cubicBezTo>
                  <a:close/>
                </a:path>
              </a:pathLst>
            </a:custGeom>
            <a:solidFill>
              <a:srgbClr val="46EFF2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1518639" y="6917994"/>
            <a:ext cx="6114631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E</a:t>
            </a:r>
            <a:r>
              <a:rPr lang="en-US" sz="24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dge genome in human pangenome graphs [1].</a:t>
            </a:r>
          </a:p>
          <a:p>
            <a:pPr algn="l">
              <a:lnSpc>
                <a:spcPts val="2879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3368490" y="8545721"/>
            <a:ext cx="6114631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T</a:t>
            </a:r>
            <a:r>
              <a:rPr lang="en-US" sz="2400">
                <a:solidFill>
                  <a:srgbClr val="3C384A"/>
                </a:solidFill>
                <a:latin typeface="Arimo"/>
                <a:ea typeface="Arimo"/>
                <a:cs typeface="Arimo"/>
                <a:sym typeface="Arimo"/>
              </a:rPr>
              <a:t>raining data for ML base‑calling of ancient DNA [1].</a:t>
            </a:r>
          </a:p>
          <a:p>
            <a:pPr algn="l">
              <a:lnSpc>
                <a:spcPts val="2879"/>
              </a:lnSpc>
            </a:pP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936929" y="8616880"/>
            <a:ext cx="710126" cy="703968"/>
          </a:xfrm>
          <a:custGeom>
            <a:avLst/>
            <a:gdLst/>
            <a:ahLst/>
            <a:cxnLst/>
            <a:rect r="r" b="b" t="t" l="l"/>
            <a:pathLst>
              <a:path h="703968" w="710126">
                <a:moveTo>
                  <a:pt x="0" y="0"/>
                </a:moveTo>
                <a:lnTo>
                  <a:pt x="710126" y="0"/>
                </a:lnTo>
                <a:lnTo>
                  <a:pt x="710126" y="703968"/>
                </a:lnTo>
                <a:lnTo>
                  <a:pt x="0" y="7039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866381" y="3959585"/>
            <a:ext cx="712292" cy="709568"/>
          </a:xfrm>
          <a:custGeom>
            <a:avLst/>
            <a:gdLst/>
            <a:ahLst/>
            <a:cxnLst/>
            <a:rect r="r" b="b" t="t" l="l"/>
            <a:pathLst>
              <a:path h="709568" w="712292">
                <a:moveTo>
                  <a:pt x="0" y="0"/>
                </a:moveTo>
                <a:lnTo>
                  <a:pt x="712292" y="0"/>
                </a:lnTo>
                <a:lnTo>
                  <a:pt x="712292" y="709568"/>
                </a:lnTo>
                <a:lnTo>
                  <a:pt x="0" y="7095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9866381" y="7005609"/>
            <a:ext cx="704018" cy="706818"/>
          </a:xfrm>
          <a:custGeom>
            <a:avLst/>
            <a:gdLst/>
            <a:ahLst/>
            <a:cxnLst/>
            <a:rect r="r" b="b" t="t" l="l"/>
            <a:pathLst>
              <a:path h="706818" w="704018">
                <a:moveTo>
                  <a:pt x="0" y="0"/>
                </a:moveTo>
                <a:lnTo>
                  <a:pt x="704018" y="0"/>
                </a:lnTo>
                <a:lnTo>
                  <a:pt x="704018" y="706818"/>
                </a:lnTo>
                <a:lnTo>
                  <a:pt x="0" y="7068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952868" y="5716639"/>
            <a:ext cx="678248" cy="679660"/>
          </a:xfrm>
          <a:custGeom>
            <a:avLst/>
            <a:gdLst/>
            <a:ahLst/>
            <a:cxnLst/>
            <a:rect r="r" b="b" t="t" l="l"/>
            <a:pathLst>
              <a:path h="679660" w="678248">
                <a:moveTo>
                  <a:pt x="0" y="0"/>
                </a:moveTo>
                <a:lnTo>
                  <a:pt x="678248" y="0"/>
                </a:lnTo>
                <a:lnTo>
                  <a:pt x="678248" y="679660"/>
                </a:lnTo>
                <a:lnTo>
                  <a:pt x="0" y="67966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DAGmtiFhkfk</dc:identifier>
  <dcterms:modified xsi:type="dcterms:W3CDTF">2011-08-01T06:04:30Z</dcterms:modified>
  <cp:revision>1</cp:revision>
  <dc:title>bioinformatics-applied-to-medicine-breakthrough.pptx Kopyası</dc:title>
</cp:coreProperties>
</file>